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2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3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5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6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7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charts/chart8.xml" ContentType="application/vnd.openxmlformats-officedocument.drawingml.chart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charts/chart9.xml" ContentType="application/vnd.openxmlformats-officedocument.drawingml.chart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db0059691d149ff" /><Relationship Type="http://schemas.openxmlformats.org/officeDocument/2006/relationships/extended-properties" Target="/docProps/app.xml" Id="Rd40d9cb39d17462d" /><Relationship Type="http://schemas.openxmlformats.org/officeDocument/2006/relationships/officeDocument" Target="/ppt/presentation.xml" Id="R7754cde2d011433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7a89ee6d635454a"/>
  </p:sldMasterIdLst>
  <p:notesMasterIdLst>
    <p:notesMasterId xmlns:r="http://schemas.openxmlformats.org/officeDocument/2006/relationships" r:id="R73b8e243bb06437b"/>
  </p:notesMasterIdLst>
  <p:sldIdLst>
    <p:sldId xmlns:r="http://schemas.openxmlformats.org/officeDocument/2006/relationships" id="256" r:id="R07fdde56b33b4f5e"/>
    <p:sldId xmlns:r="http://schemas.openxmlformats.org/officeDocument/2006/relationships" id="257" r:id="R35d73e8c50a54ad6"/>
    <p:sldId xmlns:r="http://schemas.openxmlformats.org/officeDocument/2006/relationships" id="258" r:id="R3af7ae4e855b4c50"/>
    <p:sldId xmlns:r="http://schemas.openxmlformats.org/officeDocument/2006/relationships" id="259" r:id="R82abfbcc7b27460a"/>
    <p:sldId xmlns:r="http://schemas.openxmlformats.org/officeDocument/2006/relationships" id="260" r:id="R78b6392570eb44d1"/>
    <p:sldId xmlns:r="http://schemas.openxmlformats.org/officeDocument/2006/relationships" id="261" r:id="R4f1c30b74c8448fd"/>
    <p:sldId xmlns:r="http://schemas.openxmlformats.org/officeDocument/2006/relationships" id="262" r:id="Ra8edb3a18d294867"/>
    <p:sldId xmlns:r="http://schemas.openxmlformats.org/officeDocument/2006/relationships" id="263" r:id="R2edd900be3be460b"/>
    <p:sldId xmlns:r="http://schemas.openxmlformats.org/officeDocument/2006/relationships" id="264" r:id="R02cf41b0b8324776"/>
    <p:sldId xmlns:r="http://schemas.openxmlformats.org/officeDocument/2006/relationships" id="265" r:id="R8687ba79dec6499c"/>
    <p:sldId xmlns:r="http://schemas.openxmlformats.org/officeDocument/2006/relationships" id="266" r:id="R64eef02f7d39459e"/>
    <p:sldId xmlns:r="http://schemas.openxmlformats.org/officeDocument/2006/relationships" id="267" r:id="Ree82f4a7448f49e3"/>
    <p:sldId xmlns:r="http://schemas.openxmlformats.org/officeDocument/2006/relationships" id="268" r:id="R889d4fdda38b4fa9"/>
    <p:sldId xmlns:r="http://schemas.openxmlformats.org/officeDocument/2006/relationships" id="269" r:id="R5ada127c4a0c470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ea5b976679044f4" /><Relationship Type="http://schemas.openxmlformats.org/officeDocument/2006/relationships/slideMaster" Target="/ppt/slideMasters/slideMaster1.xml" Id="R17a89ee6d635454a" /><Relationship Type="http://schemas.openxmlformats.org/officeDocument/2006/relationships/notesMaster" Target="/ppt/notesMasters/notesMaster1.xml" Id="R73b8e243bb06437b" /><Relationship Type="http://schemas.openxmlformats.org/officeDocument/2006/relationships/presProps" Target="/ppt/presProps.xml" Id="Rfcc327aef547449b" /><Relationship Type="http://schemas.openxmlformats.org/officeDocument/2006/relationships/tableStyles" Target="/ppt/tableStyles.xml" Id="R8ba977a118d741a3" /><Relationship Type="http://schemas.openxmlformats.org/officeDocument/2006/relationships/slide" Target="/ppt/slides/slide1.xml" Id="R07fdde56b33b4f5e" /><Relationship Type="http://schemas.openxmlformats.org/officeDocument/2006/relationships/slide" Target="/ppt/slides/slide2.xml" Id="R35d73e8c50a54ad6" /><Relationship Type="http://schemas.openxmlformats.org/officeDocument/2006/relationships/slide" Target="/ppt/slides/slide3.xml" Id="R3af7ae4e855b4c50" /><Relationship Type="http://schemas.openxmlformats.org/officeDocument/2006/relationships/slide" Target="/ppt/slides/slide4.xml" Id="R82abfbcc7b27460a" /><Relationship Type="http://schemas.openxmlformats.org/officeDocument/2006/relationships/slide" Target="/ppt/slides/slide5.xml" Id="R78b6392570eb44d1" /><Relationship Type="http://schemas.openxmlformats.org/officeDocument/2006/relationships/slide" Target="/ppt/slides/slide6.xml" Id="R4f1c30b74c8448fd" /><Relationship Type="http://schemas.openxmlformats.org/officeDocument/2006/relationships/slide" Target="/ppt/slides/slide7.xml" Id="Ra8edb3a18d294867" /><Relationship Type="http://schemas.openxmlformats.org/officeDocument/2006/relationships/slide" Target="/ppt/slides/slide8.xml" Id="R2edd900be3be460b" /><Relationship Type="http://schemas.openxmlformats.org/officeDocument/2006/relationships/slide" Target="/ppt/slides/slide9.xml" Id="R02cf41b0b8324776" /><Relationship Type="http://schemas.openxmlformats.org/officeDocument/2006/relationships/slide" Target="/ppt/slides/slide10.xml" Id="R8687ba79dec6499c" /><Relationship Type="http://schemas.openxmlformats.org/officeDocument/2006/relationships/slide" Target="/ppt/slides/slide11.xml" Id="R64eef02f7d39459e" /><Relationship Type="http://schemas.openxmlformats.org/officeDocument/2006/relationships/slide" Target="/ppt/slides/slide12.xml" Id="Ree82f4a7448f49e3" /><Relationship Type="http://schemas.openxmlformats.org/officeDocument/2006/relationships/slide" Target="/ppt/slides/slide13.xml" Id="R889d4fdda38b4fa9" /><Relationship Type="http://schemas.openxmlformats.org/officeDocument/2006/relationships/slide" Target="/ppt/slides/slide14.xml" Id="R5ada127c4a0c47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b8b9f5fbc1460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e7779f9d5d5470e" /><Relationship Type="http://schemas.openxmlformats.org/officeDocument/2006/relationships/notesMaster" Target="/ppt/notesMasters/notesMaster1.xml" Id="Rda18177a6ecf452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fd982d814c3415e" /><Relationship Type="http://schemas.openxmlformats.org/officeDocument/2006/relationships/notesMaster" Target="/ppt/notesMasters/notesMaster1.xml" Id="R9a8922a9cf9949b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764edb490f4f56" /><Relationship Type="http://schemas.openxmlformats.org/officeDocument/2006/relationships/notesMaster" Target="/ppt/notesMasters/notesMaster1.xml" Id="R87f070540d494a1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48531ea83d94936" /><Relationship Type="http://schemas.openxmlformats.org/officeDocument/2006/relationships/notesMaster" Target="/ppt/notesMasters/notesMaster1.xml" Id="Rb54deb48c1974d4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4137a58c8bf47d6" /><Relationship Type="http://schemas.openxmlformats.org/officeDocument/2006/relationships/notesMaster" Target="/ppt/notesMasters/notesMaster1.xml" Id="R31b046ef4e454e8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651bdb25b5c475e" /><Relationship Type="http://schemas.openxmlformats.org/officeDocument/2006/relationships/notesMaster" Target="/ppt/notesMasters/notesMaster1.xml" Id="Rca60de187ca04d4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afd6a571ee64111" /><Relationship Type="http://schemas.openxmlformats.org/officeDocument/2006/relationships/notesMaster" Target="/ppt/notesMasters/notesMaster1.xml" Id="R1518815d15fa494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60a4426ddcf4fe0" /><Relationship Type="http://schemas.openxmlformats.org/officeDocument/2006/relationships/notesMaster" Target="/ppt/notesMasters/notesMaster1.xml" Id="R76c41135ecbe412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a62c753aab74ebd" /><Relationship Type="http://schemas.openxmlformats.org/officeDocument/2006/relationships/notesMaster" Target="/ppt/notesMasters/notesMaster1.xml" Id="R56df1a93877a4ed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40781835ee74197" /><Relationship Type="http://schemas.openxmlformats.org/officeDocument/2006/relationships/notesMaster" Target="/ppt/notesMasters/notesMaster1.xml" Id="R653815bbfafa48c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27fc2d115c24f8c" /><Relationship Type="http://schemas.openxmlformats.org/officeDocument/2006/relationships/notesMaster" Target="/ppt/notesMasters/notesMaster1.xml" Id="R2b7ed31a117e45c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2b80ffe74cc4496" /><Relationship Type="http://schemas.openxmlformats.org/officeDocument/2006/relationships/notesMaster" Target="/ppt/notesMasters/notesMaster1.xml" Id="R1b975a3d90bc44c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82506a54ecc4dc4" /><Relationship Type="http://schemas.openxmlformats.org/officeDocument/2006/relationships/notesMaster" Target="/ppt/notesMasters/notesMaster1.xml" Id="Re80b66889074401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f2b1bd6b6184741" /><Relationship Type="http://schemas.openxmlformats.org/officeDocument/2006/relationships/notesMaster" Target="/ppt/notesMasters/notesMaster1.xml" Id="R8a3ad770ff0949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title: EMI Comparison</a:t>
            </a:r>
          </a:p>
          <a:p xmlns:a="http://schemas.openxmlformats.org/drawingml/2006/main">
            <a:r>
              <a:t>Key metrics: Principal ₹50,00,000. Initial rate 8%. Standard 240 months. Final case 121 months.</a:t>
            </a:r>
          </a:p>
          <a:p xmlns:a="http://schemas.openxmlformats.org/drawingml/2006/main">
            <a:r>
              <a:t>Content structure: Explain that every situation uses the same original loan principal. The payment policy changes the actual closing month.</a:t>
            </a:r>
          </a:p>
          <a:p xmlns:a="http://schemas.openxmlformats.org/drawingml/2006/main">
            <a:r>
              <a:t>Source: 1 Final Home_Loan_43000_EMI_Comparison.xlsx, Monthly EMI!B3:B6; Dashboard!A6:J11.</a:t>
            </a:r>
          </a:p>
          <a:p xmlns:a="http://schemas.openxmlformats.org/drawingml/2006/main">
            <a:r>
              <a:t>Calculation basis: monthly reducing balance, full precision, final payment capped. Fees excluded.</a:t>
            </a:r>
          </a:p>
          <a:p xmlns:a="http://schemas.openxmlformats.org/drawingml/2006/main">
            <a:r>
              <a:t>Chart data: annual end-of-year snapshots. Exact tenure comes from monthly schedules.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title: Loan assumptions</a:t>
            </a:r>
          </a:p>
          <a:p xmlns:a="http://schemas.openxmlformats.org/drawingml/2006/main">
            <a:r>
              <a:t>Key metrics: Principal ₹50,00,000. 8%. 240 months. EMI ₹41,822.00344967332. Month 1 interest ₹33,333.333333333336 and principal ₹8,488.670116339983.</a:t>
            </a:r>
          </a:p>
          <a:p xmlns:a="http://schemas.openxmlformats.org/drawingml/2006/main">
            <a:r>
              <a:t>Content structure: Explain EMI splitting into interest and principal. Alternative starting EMI is ₹43,000. No loan start date was supplied, so the deck uses loan months and years.</a:t>
            </a:r>
          </a:p>
          <a:p xmlns:a="http://schemas.openxmlformats.org/drawingml/2006/main">
            <a:r>
              <a:t>Source: 1 Final Home_Loan_43000_EMI_Comparison.xlsx, Monthly EMI!B3:B6 and A11:G11.</a:t>
            </a:r>
          </a:p>
          <a:p xmlns:a="http://schemas.openxmlformats.org/drawingml/2006/main">
            <a:r>
              <a:t>Calculation basis: monthly reducing balance, full precision, final payment capped. Fees excluded.</a:t>
            </a:r>
          </a:p>
          <a:p xmlns:a="http://schemas.openxmlformats.org/drawingml/2006/main">
            <a:r>
              <a:t>Chart data: annual end-of-year snapshots. Exact tenure comes from monthly schedules.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title: Situation 1</a:t>
            </a:r>
          </a:p>
          <a:p xmlns:a="http://schemas.openxmlformats.org/drawingml/2006/main">
            <a:r>
              <a:t>Key metrics: Starting EMI ₹41,822.00. Payoff 240 months (20 years). Total interest ₹50,37,280.83. Total repayment ₹1,00,37,280.83. Interest saved versus standard ₹0.00.</a:t>
            </a:r>
          </a:p>
          <a:p xmlns:a="http://schemas.openxmlformats.org/drawingml/2006/main">
            <a:r>
              <a:t>Content structure: Explain the normal 20-year repayment and the interest cost of ₹50.37 lakh.</a:t>
            </a:r>
          </a:p>
          <a:p xmlns:a="http://schemas.openxmlformats.org/drawingml/2006/main">
            <a:r>
              <a:t>Source: 1 Final Home_Loan_43000_EMI_Comparison.xlsx, Monthly EMI!B3:B7, E3:E7; EMI Comparison Chart!A48:G288.</a:t>
            </a:r>
          </a:p>
          <a:p xmlns:a="http://schemas.openxmlformats.org/drawingml/2006/main">
            <a:r>
              <a:t>Calculation basis: monthly reducing balance, full precision, final payment capped. Fees excluded.</a:t>
            </a:r>
          </a:p>
          <a:p xmlns:a="http://schemas.openxmlformats.org/drawingml/2006/main">
            <a:r>
              <a:t>Chart data: annual end-of-year snapshots. Exact tenure comes from monthly schedules.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title: Situation 2</a:t>
            </a:r>
          </a:p>
          <a:p xmlns:a="http://schemas.openxmlformats.org/drawingml/2006/main">
            <a:r>
              <a:t>Key metrics: Starting EMI ₹43,000.00. Payoff 225 months (18 years 9 months). Total interest ₹46,58,819.02. Total repayment ₹96,58,819.02. Interest saved versus standard ₹3,78,461.81.</a:t>
            </a:r>
          </a:p>
          <a:p xmlns:a="http://schemas.openxmlformats.org/drawingml/2006/main">
            <a:r>
              <a:t>Content structure: The monthly increase is only ₹1,177.99655032668, but closing shifts to 225 months.</a:t>
            </a:r>
          </a:p>
          <a:p xmlns:a="http://schemas.openxmlformats.org/drawingml/2006/main">
            <a:r>
              <a:t>Source: 1 Final Home_Loan_43000_EMI_Comparison.xlsx, Fixed EMI 43000!B3:B7, E3:E7; EMI Comparison Chart!A48:G288.</a:t>
            </a:r>
          </a:p>
          <a:p xmlns:a="http://schemas.openxmlformats.org/drawingml/2006/main">
            <a:r>
              <a:t>Calculation basis: monthly reducing balance, full precision, final payment capped. Fees excluded.</a:t>
            </a:r>
          </a:p>
          <a:p xmlns:a="http://schemas.openxmlformats.org/drawingml/2006/main">
            <a:r>
              <a:t>Chart data: annual end-of-year snapshots. Exact tenure comes from monthly schedules.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title: Situation 3</a:t>
            </a:r>
          </a:p>
          <a:p xmlns:a="http://schemas.openxmlformats.org/drawingml/2006/main">
            <a:r>
              <a:t>Key metrics: Starting EMI ₹43,000.00. Payoff 192 months (16 years). Total interest ₹38,63,621.41. Total repayment ₹88,63,621.41. Interest saved versus standard ₹11,73,659.42.</a:t>
            </a:r>
          </a:p>
          <a:p xmlns:a="http://schemas.openxmlformats.org/drawingml/2006/main">
            <a:r>
              <a:t>Content structure: One extra EMI at each year-end reduces 33 more months versus fixed ₹43,000.</a:t>
            </a:r>
          </a:p>
          <a:p xmlns:a="http://schemas.openxmlformats.org/drawingml/2006/main">
            <a:r>
              <a:t>Source: 1 Final Home_Loan_43000_EMI_Comparison.xlsx, 1 Extra EMI!B3:B7, E3:E7; EMI Comparison Chart!A48:G288.</a:t>
            </a:r>
          </a:p>
          <a:p xmlns:a="http://schemas.openxmlformats.org/drawingml/2006/main">
            <a:r>
              <a:t>Calculation basis: monthly reducing balance, full precision, final payment capped. Fees excluded.</a:t>
            </a:r>
          </a:p>
          <a:p xmlns:a="http://schemas.openxmlformats.org/drawingml/2006/main">
            <a:r>
              <a:t>Chart data: annual end-of-year snapshots. Exact tenure comes from monthly schedules.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title: Situation 4</a:t>
            </a:r>
          </a:p>
          <a:p xmlns:a="http://schemas.openxmlformats.org/drawingml/2006/main">
            <a:r>
              <a:t>Key metrics: Starting EMI ₹43,000.00. Payoff 132 months (11 years). Total interest ₹28,06,188.35. Total repayment ₹78,06,188.35. Interest saved versus standard ₹22,31,092.48.</a:t>
            </a:r>
          </a:p>
          <a:p xmlns:a="http://schemas.openxmlformats.org/drawingml/2006/main">
            <a:r>
              <a:t>Content structure: Annual 5% EMI increases do most of the tenure reduction, but the required monthly budget grows.</a:t>
            </a:r>
          </a:p>
          <a:p xmlns:a="http://schemas.openxmlformats.org/drawingml/2006/main">
            <a:r>
              <a:t>Source: 1 Final Home_Loan_43000_EMI_Comparison.xlsx, 5 Percent More and Extra EMI!B3:B7, E3:E7; EMI Comparison Chart!A48:G288.</a:t>
            </a:r>
          </a:p>
          <a:p xmlns:a="http://schemas.openxmlformats.org/drawingml/2006/main">
            <a:r>
              <a:t>Calculation basis: monthly reducing balance, full precision, final payment capped. Fees excluded.</a:t>
            </a:r>
          </a:p>
          <a:p xmlns:a="http://schemas.openxmlformats.org/drawingml/2006/main">
            <a:r>
              <a:t>Chart data: annual end-of-year snapshots. Exact tenure comes from monthly schedules.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title: Situation 5</a:t>
            </a:r>
          </a:p>
          <a:p xmlns:a="http://schemas.openxmlformats.org/drawingml/2006/main">
            <a:r>
              <a:t>Key metrics: Starting EMI ₹43,000.00. Payoff 130 months (10 years 10 months). Total interest ₹27,28,710.10. Total repayment ₹77,28,710.10. Interest saved versus standard ₹23,08,570.72.</a:t>
            </a:r>
          </a:p>
          <a:p xmlns:a="http://schemas.openxmlformats.org/drawingml/2006/main">
            <a:r>
              <a:t>Content structure: The rate decreases by 0.25 percentage points from month 37. The transferred balance is ₹43,77,555.10. The rate change saves only 2 additional months versus Situation 4.</a:t>
            </a:r>
          </a:p>
          <a:p xmlns:a="http://schemas.openxmlformats.org/drawingml/2006/main">
            <a:r>
              <a:t>Source: 1 Final Home_Loan_43000_EMI_Comparison.xlsx, Bank Transfer at 7.75 Percent!B3:B7, E3:E7; EMI Comparison Chart!A48:G288.</a:t>
            </a:r>
          </a:p>
          <a:p xmlns:a="http://schemas.openxmlformats.org/drawingml/2006/main">
            <a:r>
              <a:t>Calculation basis: monthly reducing balance, full precision, final payment capped. Fees excluded.</a:t>
            </a:r>
          </a:p>
          <a:p xmlns:a="http://schemas.openxmlformats.org/drawingml/2006/main">
            <a:r>
              <a:t>Chart data: annual end-of-year snapshots. Exact tenure comes from monthly schedules.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title: Situation 6</a:t>
            </a:r>
          </a:p>
          <a:p xmlns:a="http://schemas.openxmlformats.org/drawingml/2006/main">
            <a:r>
              <a:t>Key metrics: Starting EMI ₹43,000.00. Payoff 121 months (10 years 1 month). Total interest ₹24,80,208.12. Total repayment ₹74,80,208.12. Interest saved versus standard ₹25,57,072.71.</a:t>
            </a:r>
          </a:p>
          <a:p xmlns:a="http://schemas.openxmlformats.org/drawingml/2006/main">
            <a:r>
              <a:t>Content structure: Both ₹2 lakh principal prepayments supplement the annual rise and yearly extra EMI. They save 9 additional months and ₹2,48,501.98 interest versus Situation 5.</a:t>
            </a:r>
          </a:p>
          <a:p xmlns:a="http://schemas.openxmlformats.org/drawingml/2006/main">
            <a:r>
              <a:t>Source: 1 Final Home_Loan_43000_EMI_Comparison.xlsx, Bank Transfer + Prepayments!B3:B7, E3:E7; EMI Comparison Chart!A48:G288.</a:t>
            </a:r>
          </a:p>
          <a:p xmlns:a="http://schemas.openxmlformats.org/drawingml/2006/main">
            <a:r>
              <a:t>Calculation basis: monthly reducing balance, full precision, final payment capped. Fees excluded.</a:t>
            </a:r>
          </a:p>
          <a:p xmlns:a="http://schemas.openxmlformats.org/drawingml/2006/main">
            <a:r>
              <a:t>Chart data: annual end-of-year snapshots. Exact tenure comes from monthly schedules.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title: EMI Comparison: tenure</a:t>
            </a:r>
          </a:p>
          <a:p xmlns:a="http://schemas.openxmlformats.org/drawingml/2006/main">
            <a:r>
              <a:t>Key metrics: Closing months: 240, 225, 192, 132, 130, 121. Exact years: 20y; 18y9m; 16y; 11y; 10y10m; 10y1m.</a:t>
            </a:r>
          </a:p>
          <a:p xmlns:a="http://schemas.openxmlformats.org/drawingml/2006/main">
            <a:r>
              <a:t>Content structure: Compare exact months so fractions of a year cannot be mistaken for calendar months.</a:t>
            </a:r>
          </a:p>
          <a:p xmlns:a="http://schemas.openxmlformats.org/drawingml/2006/main">
            <a:r>
              <a:t>Source: 1 Final Home_Loan_43000_EMI_Comparison.xlsx, Dashboard!E6:E11, I6:I11.</a:t>
            </a:r>
          </a:p>
          <a:p xmlns:a="http://schemas.openxmlformats.org/drawingml/2006/main">
            <a:r>
              <a:t>Calculation basis: monthly reducing balance, full precision, final payment capped. Fees excluded.</a:t>
            </a:r>
          </a:p>
          <a:p xmlns:a="http://schemas.openxmlformats.org/drawingml/2006/main">
            <a:r>
              <a:t>Chart data: annual end-of-year snapshots. Exact tenure comes from monthly schedules.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title: EMI Comparison: interest</a:t>
            </a:r>
          </a:p>
          <a:p xmlns:a="http://schemas.openxmlformats.org/drawingml/2006/main">
            <a:r>
              <a:t>Key metrics: Situation 1: ₹50,37,280.83. Situation 2: ₹46,58,819.02. Situation 3: ₹38,63,621.41. Situation 4: ₹28,06,188.35. Situation 5: ₹27,28,710.10. Situation 6: ₹24,80,208.12</a:t>
            </a:r>
          </a:p>
          <a:p xmlns:a="http://schemas.openxmlformats.org/drawingml/2006/main">
            <a:r>
              <a:t>Content structure: Distinguish interest cost from total payments. Principal remains ₹50 lakh in every case.</a:t>
            </a:r>
          </a:p>
          <a:p xmlns:a="http://schemas.openxmlformats.org/drawingml/2006/main">
            <a:r>
              <a:t>Source: 1 Final Home_Loan_43000_EMI_Comparison.xlsx, Dashboard!F6:H11.</a:t>
            </a:r>
          </a:p>
          <a:p xmlns:a="http://schemas.openxmlformats.org/drawingml/2006/main">
            <a:r>
              <a:t>Calculation basis: monthly reducing balance, full precision, final payment capped. Fees excluded.</a:t>
            </a:r>
          </a:p>
          <a:p xmlns:a="http://schemas.openxmlformats.org/drawingml/2006/main">
            <a:r>
              <a:t>Chart data: annual end-of-year snapshots. Exact tenure comes from monthly schedules.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title: EMI Comparison: outstanding loan</a:t>
            </a:r>
          </a:p>
          <a:p xmlns:a="http://schemas.openxmlformats.org/drawingml/2006/main">
            <a:r>
              <a:t>Key metrics: All six series start at ₹50 lakh. Two prepayments occur at months 42 and 60.</a:t>
            </a:r>
          </a:p>
          <a:p xmlns:a="http://schemas.openxmlformats.org/drawingml/2006/main">
            <a:r>
              <a:t>Content structure: These are year-end snapshots. Closing dates are measured from the monthly EMI tables, not estimated from the line chart.</a:t>
            </a:r>
          </a:p>
          <a:p xmlns:a="http://schemas.openxmlformats.org/drawingml/2006/main">
            <a:r>
              <a:t>Source: 1 Final Home_Loan_43000_EMI_Comparison.xlsx, EMI Comparison Chart!A48:G288.</a:t>
            </a:r>
          </a:p>
          <a:p xmlns:a="http://schemas.openxmlformats.org/drawingml/2006/main">
            <a:r>
              <a:t>Calculation basis: monthly reducing balance, full precision, final payment capped. Fees excluded.</a:t>
            </a:r>
          </a:p>
          <a:p xmlns:a="http://schemas.openxmlformats.org/drawingml/2006/main">
            <a:r>
              <a:t>Chart data: annual end-of-year snapshots. Exact tenure comes from monthly schedules.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title: Annual EMI increases</a:t>
            </a:r>
          </a:p>
          <a:p xmlns:a="http://schemas.openxmlformats.org/drawingml/2006/main">
            <a:r>
              <a:t>Key metrics: Year 1 EMI ₹43,000, yearly payment ₹5,59,000. Year 5 EMI ₹52,266.76875, yearly payment ₹6,79,467.99375.</a:t>
            </a:r>
          </a:p>
          <a:p xmlns:a="http://schemas.openxmlformats.org/drawingml/2006/main">
            <a:r>
              <a:t>Content structure: Describe the affordability trade-off. The faster closing dates assume the borrower continues the annual EMI increases and the extra payments.</a:t>
            </a:r>
          </a:p>
          <a:p xmlns:a="http://schemas.openxmlformats.org/drawingml/2006/main">
            <a:r>
              <a:t>Source: 1 Final Home_Loan_43000_EMI_Comparison.xlsx, 5 Percent More and Extra EMI!B5:B7, J14:Q18.</a:t>
            </a:r>
          </a:p>
          <a:p xmlns:a="http://schemas.openxmlformats.org/drawingml/2006/main">
            <a:r>
              <a:t>Calculation basis: monthly reducing balance, full precision, final payment capped. Fees excluded.</a:t>
            </a:r>
          </a:p>
          <a:p xmlns:a="http://schemas.openxmlformats.org/drawingml/2006/main">
            <a:r>
              <a:t>Chart data: annual end-of-year snapshots. Exact tenure comes from monthly schedules.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title: EMI Comparison: summary</a:t>
            </a:r>
          </a:p>
          <a:p xmlns:a="http://schemas.openxmlformats.org/drawingml/2006/main">
            <a:r>
              <a:t>Key metrics: All six loan tenures, interest costs, total repayments and interest savings versus standard.</a:t>
            </a:r>
          </a:p>
          <a:p xmlns:a="http://schemas.openxmlformats.org/drawingml/2006/main">
            <a:r>
              <a:t>Content structure: Use this slide as the final dashboard recap. The more aggressive policies combine several payment changes.</a:t>
            </a:r>
          </a:p>
          <a:p xmlns:a="http://schemas.openxmlformats.org/drawingml/2006/main">
            <a:r>
              <a:t>Source: 1 Final Home_Loan_43000_EMI_Comparison.xlsx, Dashboard!A6:I11.</a:t>
            </a:r>
          </a:p>
          <a:p xmlns:a="http://schemas.openxmlformats.org/drawingml/2006/main">
            <a:r>
              <a:t>Calculation basis: monthly reducing balance, full precision, final payment capped. Fees excluded.</a:t>
            </a:r>
          </a:p>
          <a:p xmlns:a="http://schemas.openxmlformats.org/drawingml/2006/main">
            <a:r>
              <a:t>Chart data: annual end-of-year snapshots. Exact tenure comes from monthly schedules.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Slide title: EMI Comparison: conclusion</a:t>
            </a:r>
          </a:p>
          <a:p xmlns:a="http://schemas.openxmlformats.org/drawingml/2006/main">
            <a:r>
              <a:t>Key metrics: Standard: 240 months and ₹50,37,280.83 interest. Situation 6: 121 months and ₹24,80,208.12 interest. Savings: 119 months and ₹25,57,072.71.</a:t>
            </a:r>
          </a:p>
          <a:p xmlns:a="http://schemas.openxmlformats.org/drawingml/2006/main">
            <a:r>
              <a:t>Content structure: Conclude with the combined result. Explain that the rate transfer alone adds two months of reduction and the two lump sums add nine more months.</a:t>
            </a:r>
          </a:p>
          <a:p xmlns:a="http://schemas.openxmlformats.org/drawingml/2006/main">
            <a:r>
              <a:t>Source: 1 Final Home_Loan_43000_EMI_Comparison.xlsx, Dashboard!A6:I11 and Bank Transfer + Prepayments!E3:E7.</a:t>
            </a:r>
          </a:p>
          <a:p xmlns:a="http://schemas.openxmlformats.org/drawingml/2006/main">
            <a:r>
              <a:t>Calculation basis: monthly reducing balance, full precision, final payment capped. Fees excluded.</a:t>
            </a:r>
          </a:p>
          <a:p xmlns:a="http://schemas.openxmlformats.org/drawingml/2006/main">
            <a:r>
              <a:t>Chart data: annual end-of-year snapshots. Exact tenure comes from monthly schedules.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a6de4934d0452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c0abde446b416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7ae774fb4f42a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c59f3570bb44f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d2a578d9da40e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132fdbb28442f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2FFDF51-301C-4D8C-9903-5B0F81E244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4F9111F-B6CF-4C01-9BB0-4B706855118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54BBA02-52D1-4907-BB11-33353268DC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F5FB21B-F8DA-448A-9D21-30D1B053DD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4903D50-4A5F-4C33-9CFE-DC2694D7392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AE3F625-9368-4FEC-8C4D-3EFECCA16F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179589B-6B6E-4A5E-BB66-4D9343F5EA5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974EA4A-6096-4900-8AF1-067586F7DBA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DF586BC-1ECE-4643-A8CA-6B4BF4FD2B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59EA661-A9BF-49F9-84C0-2F0AD7611AB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1fd7ff3081f4f3f" /><Relationship Type="http://schemas.openxmlformats.org/officeDocument/2006/relationships/slideLayout" Target="/ppt/slideLayouts/slideLayout1.xml" Id="R6d889a34072b4b90" /><Relationship Type="http://schemas.openxmlformats.org/officeDocument/2006/relationships/slideLayout" Target="/ppt/slideLayouts/slideLayout2.xml" Id="R734eafc278044d75" /><Relationship Type="http://schemas.openxmlformats.org/officeDocument/2006/relationships/slideLayout" Target="/ppt/slideLayouts/slideLayout3.xml" Id="R29e6ad822c78437e" /><Relationship Type="http://schemas.openxmlformats.org/officeDocument/2006/relationships/slideLayout" Target="/ppt/slideLayouts/slideLayout4.xml" Id="R2385d196e01340f9" /><Relationship Type="http://schemas.openxmlformats.org/officeDocument/2006/relationships/slideLayout" Target="/ppt/slideLayouts/slideLayout5.xml" Id="R1979602fb4ab4598" /><Relationship Type="http://schemas.openxmlformats.org/officeDocument/2006/relationships/slideLayout" Target="/ppt/slideLayouts/slideLayout6.xml" Id="Rbb343ce946a1490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d889a34072b4b90"/>
    <p:sldLayoutId xmlns:r="http://schemas.openxmlformats.org/officeDocument/2006/relationships" id="2147483650" r:id="R734eafc278044d75"/>
    <p:sldLayoutId xmlns:r="http://schemas.openxmlformats.org/officeDocument/2006/relationships" id="2147483651" r:id="R29e6ad822c78437e"/>
    <p:sldLayoutId xmlns:r="http://schemas.openxmlformats.org/officeDocument/2006/relationships" id="2147483652" r:id="R2385d196e01340f9"/>
    <p:sldLayoutId xmlns:r="http://schemas.openxmlformats.org/officeDocument/2006/relationships" id="2147483653" r:id="R1979602fb4ab4598"/>
    <p:sldLayoutId xmlns:r="http://schemas.openxmlformats.org/officeDocument/2006/relationships" id="2147483654" r:id="Rbb343ce946a1490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b2a149ab30479e" /><Relationship Type="http://schemas.openxmlformats.org/officeDocument/2006/relationships/notesSlide" Target="/ppt/notesSlides/notesSlide1.xml" Id="R16df55da03a344e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c1c7fddeb24a79" /><Relationship Type="http://schemas.openxmlformats.org/officeDocument/2006/relationships/notesSlide" Target="/ppt/notesSlides/notesSlide2.xml" Id="Rdd84583d6f31446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c2298f68e44a27" /><Relationship Type="http://schemas.openxmlformats.org/officeDocument/2006/relationships/chart" Target="/ppt/slides/charts/chart1.xml" Id="Rbf226ff9a8094bc6" /><Relationship Type="http://schemas.openxmlformats.org/officeDocument/2006/relationships/notesSlide" Target="/ppt/notesSlides/notesSlide3.xml" Id="R9e809d79eaad4ec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335ff9243b415d" /><Relationship Type="http://schemas.openxmlformats.org/officeDocument/2006/relationships/chart" Target="/ppt/slides/charts/chart2.xml" Id="Rbef0b37f03ae4800" /><Relationship Type="http://schemas.openxmlformats.org/officeDocument/2006/relationships/notesSlide" Target="/ppt/notesSlides/notesSlide4.xml" Id="R38de3c47f75c4da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0c15fc008f4274" /><Relationship Type="http://schemas.openxmlformats.org/officeDocument/2006/relationships/chart" Target="/ppt/slides/charts/chart3.xml" Id="R1076c17a0d654a9a" /><Relationship Type="http://schemas.openxmlformats.org/officeDocument/2006/relationships/notesSlide" Target="/ppt/notesSlides/notesSlide5.xml" Id="Ra88fecc096d8494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aedef647e84809" /><Relationship Type="http://schemas.openxmlformats.org/officeDocument/2006/relationships/chart" Target="/ppt/slides/charts/chart4.xml" Id="Rf7da082d68d0444a" /><Relationship Type="http://schemas.openxmlformats.org/officeDocument/2006/relationships/notesSlide" Target="/ppt/notesSlides/notesSlide6.xml" Id="Re87ce741921440c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4943fb585c486c" /><Relationship Type="http://schemas.openxmlformats.org/officeDocument/2006/relationships/chart" Target="/ppt/slides/charts/chart5.xml" Id="R84986b5934b64897" /><Relationship Type="http://schemas.openxmlformats.org/officeDocument/2006/relationships/notesSlide" Target="/ppt/notesSlides/notesSlide7.xml" Id="Refcd12ec6ca9428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6be5ac2f34482d" /><Relationship Type="http://schemas.openxmlformats.org/officeDocument/2006/relationships/chart" Target="/ppt/slides/charts/chart6.xml" Id="R6f33a1a4007743aa" /><Relationship Type="http://schemas.openxmlformats.org/officeDocument/2006/relationships/notesSlide" Target="/ppt/notesSlides/notesSlide8.xml" Id="R5c635582786d48f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92398048194a9d" /><Relationship Type="http://schemas.openxmlformats.org/officeDocument/2006/relationships/chart" Target="/ppt/slides/charts/chart7.xml" Id="R1a1dfea449b54a67" /><Relationship Type="http://schemas.openxmlformats.org/officeDocument/2006/relationships/notesSlide" Target="/ppt/notesSlides/notesSlide9.xml" Id="R15c0901a7889481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8286d32fa24e62" /><Relationship Type="http://schemas.openxmlformats.org/officeDocument/2006/relationships/chart" Target="/ppt/slides/charts/chart8.xml" Id="Rc4f4f1b3e44645e4" /><Relationship Type="http://schemas.openxmlformats.org/officeDocument/2006/relationships/notesSlide" Target="/ppt/notesSlides/notesSlide10.xml" Id="R481cdf93432941c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7fcca541614a14" /><Relationship Type="http://schemas.openxmlformats.org/officeDocument/2006/relationships/chart" Target="/ppt/slides/charts/chart9.xml" Id="R325d6ff6f94e4930" /><Relationship Type="http://schemas.openxmlformats.org/officeDocument/2006/relationships/notesSlide" Target="/ppt/notesSlides/notesSlide11.xml" Id="Re7740818af4647e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75d5e92368455e" /><Relationship Type="http://schemas.openxmlformats.org/officeDocument/2006/relationships/notesSlide" Target="/ppt/notesSlides/notesSlide12.xml" Id="R5af4f910ed10411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8fc43744be4540" /><Relationship Type="http://schemas.openxmlformats.org/officeDocument/2006/relationships/notesSlide" Target="/ppt/notesSlides/notesSlide13.xml" Id="R19b1186c6c20461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26e69d380e4d4b" /><Relationship Type="http://schemas.openxmlformats.org/officeDocument/2006/relationships/notesSlide" Target="/ppt/notesSlides/notesSlide14.xml" Id="R9a20ce67f347492f" /></Relationships>
</file>

<file path=ppt/slides/charts/_rels/chart1.xml.rels><?xml version='1.0' encoding='utf-8'?>
<ns0:Relationships xmlns:ns0="http://schemas.openxmlformats.org/package/2006/relationships"><ns0:Relationship Id="rIdEMIModel" Type="http://schemas.openxmlformats.org/officeDocument/2006/relationships/package" Target="../../embeddings/EMI_Model_1.xlsx" /></ns0:Relationships>
</file>

<file path=ppt/slides/charts/_rels/chart2.xml.rels><?xml version='1.0' encoding='utf-8'?>
<ns0:Relationships xmlns:ns0="http://schemas.openxmlformats.org/package/2006/relationships"><ns0:Relationship Id="rIdEMIModel" Type="http://schemas.openxmlformats.org/officeDocument/2006/relationships/package" Target="../../embeddings/EMI_Model_2.xlsx" /></ns0:Relationships>
</file>

<file path=ppt/slides/charts/_rels/chart3.xml.rels><?xml version='1.0' encoding='utf-8'?>
<ns0:Relationships xmlns:ns0="http://schemas.openxmlformats.org/package/2006/relationships"><ns0:Relationship Id="rIdEMIModel" Type="http://schemas.openxmlformats.org/officeDocument/2006/relationships/package" Target="../../embeddings/EMI_Model_3.xlsx" /></ns0:Relationships>
</file>

<file path=ppt/slides/charts/_rels/chart4.xml.rels><?xml version='1.0' encoding='utf-8'?>
<ns0:Relationships xmlns:ns0="http://schemas.openxmlformats.org/package/2006/relationships"><ns0:Relationship Id="rIdEMIModel" Type="http://schemas.openxmlformats.org/officeDocument/2006/relationships/package" Target="../../embeddings/EMI_Model_4.xlsx" /></ns0:Relationships>
</file>

<file path=ppt/slides/charts/_rels/chart5.xml.rels><?xml version='1.0' encoding='utf-8'?>
<ns0:Relationships xmlns:ns0="http://schemas.openxmlformats.org/package/2006/relationships"><ns0:Relationship Id="rIdEMIModel" Type="http://schemas.openxmlformats.org/officeDocument/2006/relationships/package" Target="../../embeddings/EMI_Model_5.xlsx" /></ns0:Relationships>
</file>

<file path=ppt/slides/charts/_rels/chart6.xml.rels><?xml version='1.0' encoding='utf-8'?>
<ns0:Relationships xmlns:ns0="http://schemas.openxmlformats.org/package/2006/relationships"><ns0:Relationship Id="rIdEMIModel" Type="http://schemas.openxmlformats.org/officeDocument/2006/relationships/package" Target="../../embeddings/EMI_Model_6.xlsx" /></ns0:Relationships>
</file>

<file path=ppt/slides/charts/_rels/chart7.xml.rels><?xml version='1.0' encoding='utf-8'?>
<ns0:Relationships xmlns:ns0="http://schemas.openxmlformats.org/package/2006/relationships"><ns0:Relationship Id="rIdEMIModel" Type="http://schemas.openxmlformats.org/officeDocument/2006/relationships/package" Target="../../embeddings/EMI_Model_7.xlsx" /></ns0:Relationships>
</file>

<file path=ppt/slides/charts/_rels/chart8.xml.rels><?xml version='1.0' encoding='utf-8'?>
<ns0:Relationships xmlns:ns0="http://schemas.openxmlformats.org/package/2006/relationships"><ns0:Relationship Id="rIdEMIModel" Type="http://schemas.openxmlformats.org/officeDocument/2006/relationships/package" Target="../../embeddings/EMI_Model_8.xlsx" /></ns0:Relationships>
</file>

<file path=ppt/slides/charts/_rels/chart9.xml.rels><?xml version='1.0' encoding='utf-8'?>
<ns0:Relationships xmlns:ns0="http://schemas.openxmlformats.org/package/2006/relationships"><ns0:Relationship Id="rIdEMIModel" Type="http://schemas.openxmlformats.org/officeDocument/2006/relationships/package" Target="../../embeddings/EMI_Model_9.xlsx" /></ns0:Relationships>
</file>

<file path=ppt/slides/charts/chart1.xml><?xml version="1.0" encoding="utf-8"?>
<c:chartSpace xmlns:c="http://schemas.openxmlformats.org/drawingml/2006/chart" xmlns:ns1="http://schemas.openxmlformats.org/drawingml/2006/main" xmlns:r="http://schemas.openxmlformats.org/officeDocument/2006/relationships">
  <c:lang val="en-US"/>
  <c:chart>
    <c:title>
      <c:tx>
        <c:rich>
          <ns1:bodyPr/>
          <ns1:lstStyle/>
          <ns1:p>
            <ns1:r>
              <ns1:rPr sz="1875" b="1">
                <ns1:solidFill>
                  <ns1:srgbClr val="242424"/>
                </ns1:solidFill>
                <ns1:latin typeface="DejaVu Sans"/>
                <ns1:ea typeface="DejaVu Sans"/>
                <ns1:cs typeface="DejaVu Sans"/>
              </ns1:rPr>
              <ns1:t>EMI Comparison</ns1:t>
            </ns1:r>
          </ns1:p>
        </c:rich>
      </c:tx>
      <c:overlay val="0"/>
      <c:txPr>
        <ns1:bodyPr anchorCtr="1"/>
        <ns1:lstStyle/>
        <ns1:p>
          <ns1:pPr>
            <ns1:defRPr sz="1875" b="1">
              <ns1:solidFill>
                <ns1:srgbClr val="242424"/>
              </ns1:solidFill>
              <ns1:latin typeface="DejaVu Sans"/>
              <ns1:ea typeface="DejaVu Sans"/>
              <ns1:cs typeface="DejaVu Sans"/>
            </ns1:defRPr>
          </ns1:pPr>
        </ns1:p>
      </c:txPr>
    </c:title>
    <c:plotArea>
      <c:lineChart>
        <c:grouping val="standard"/>
        <c:varyColors val="0"/>
        <c:ser>
          <c:idx val="0"/>
          <c:order val="0"/>
          <c:tx>
            <c:strRef>
              <c:f>'PPT Chart Data'!$B$1</c:f>
              <c:strCache>
                <c:ptCount val="1"/>
                <c:pt idx="0">
                  <c:v>Standard</c:v>
                </c:pt>
              </c:strCache>
            </c:strRef>
          </c:tx>
          <c:spPr>
            <ns1:ln w="23813">
              <ns1:solidFill>
                <ns1:srgbClr val="702126"/>
              </ns1:solidFill>
              <ns1:prstDash val="dash"/>
            </ns1:ln>
          </c:spPr>
          <c:marker>
            <c:symbol val="none"/>
          </c:marker>
          <c:cat>
            <c:numRef>
              <c:f>'PPT 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'PPT Chart Data'!$B$2:$B$22</c:f>
              <c:numCache>
                <c:formatCode>0</c:formatCode>
                <c:ptCount val="21"/>
                <c:pt idx="0">
                  <c:v>50</c:v>
                </c:pt>
                <c:pt idx="1">
                  <c:v>48.94316685033819</c:v>
                </c:pt>
                <c:pt idx="2">
                  <c:v>47.798617070476624</c:v>
                </c:pt>
                <c:pt idx="3">
                  <c:v>46.559070223369915</c:v>
                </c:pt>
                <c:pt idx="4">
                  <c:v>45.21664159928853</c:v>
                </c:pt>
                <c:pt idx="5">
                  <c:v>43.7627920614841</c:v>
                </c:pt>
                <c:pt idx="6">
                  <c:v>42.188273729069586</c:v>
                </c:pt>
                <c:pt idx="7">
                  <c:v>40.48307115160527</c:v>
                </c:pt>
                <c:pt idx="8">
                  <c:v>38.636337601204524</c:v>
                </c:pt>
                <c:pt idx="9">
                  <c:v>36.63632607691563</c:v>
                </c:pt>
                <c:pt idx="10">
                  <c:v>34.47031458250142</c:v>
                </c:pt>
                <c:pt idx="11">
                  <c:v>32.12452520231145</c:v>
                </c:pt>
                <c:pt idx="12">
                  <c:v>29.5840364604914</c:v>
                </c:pt>
                <c:pt idx="13">
                  <c:v>26.832688406050256</c:v>
                </c:pt>
                <c:pt idx="14">
                  <c:v>23.852979820034694</c:v>
                </c:pt>
                <c:pt idx="15">
                  <c:v>20.625956890949734</c:v>
                </c:pt>
                <c:pt idx="16">
                  <c:v>17.131092650294192</c:v>
                </c:pt>
                <c:pt idx="17">
                  <c:v>13.34615640130503</c:v>
                </c:pt>
                <c:pt idx="18">
                  <c:v>9.2470723103519</c:v>
                </c:pt>
                <c:pt idx="19">
                  <c:v>4.807766261487148</c:v>
                </c:pt>
                <c:pt idx="20">
                  <c:v>0</c:v>
                </c:pt>
              </c:numCache>
            </c:numRef>
          </c:val>
          <c:smooth val="0"/>
        </c:ser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ns1:bodyPr/>
              <ns1:lstStyle/>
              <ns1:p>
                <ns1:r>
                  <ns1:rPr sz="1350">
                    <ns1:latin typeface="DejaVu Sans"/>
                    <ns1:ea typeface="DejaVu Sans"/>
                    <ns1:cs typeface="DejaVu Sans"/>
                  </ns1:rPr>
                  <ns1:t>Years from loan start</ns1:t>
                </ns1:r>
              </ns1:p>
            </c:rich>
          </c:tx>
          <c:overlay val="0"/>
          <c:txPr>
            <ns1:bodyPr anchorCtr="1"/>
            <ns1:lstStyle/>
            <ns1:p>
              <ns1:pPr>
                <ns1:defRPr sz="1350">
                  <ns1:latin typeface="DejaVu Sans"/>
                  <ns1:ea typeface="DejaVu Sans"/>
                  <ns1:cs typeface="DejaVu Sans"/>
                </ns1:defRPr>
              </ns1:pPr>
            </ns1:p>
          </c:txPr>
        </c:title>
        <c:numFmt formatCode="General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275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72768"/>
      </c:catAx>
      <c:valAx>
        <c:axId val="48672768"/>
        <c:scaling>
          <c:orientation val="minMax"/>
          <c:max val="50"/>
          <c:min val="0"/>
        </c:scaling>
        <c:delete val="0"/>
        <c:axPos val="l"/>
        <c:majorGridlines>
          <c:spPr>
            <ns1:ln w="4763">
              <ns1:solidFill>
                <ns1:srgbClr val="E9E9E9"/>
              </ns1:solidFill>
              <ns1:prstDash val="solid"/>
            </ns1:ln>
          </c:spPr>
        </c:majorGridlines>
        <c:title>
          <c:tx>
            <c:rich>
              <ns1:bodyPr/>
              <ns1:lstStyle/>
              <ns1:p>
                <ns1:r>
                  <ns1:rPr sz="1350">
                    <ns1:latin typeface="DejaVu Sans"/>
                    <ns1:ea typeface="DejaVu Sans"/>
                    <ns1:cs typeface="DejaVu Sans"/>
                  </ns1:rPr>
                  <ns1:t>Outstanding balance (₹ lakh)</ns1:t>
                </ns1:r>
              </ns1:p>
            </c:rich>
          </c:tx>
          <c:overlay val="0"/>
          <c:txPr>
            <ns1:bodyPr anchorCtr="1"/>
            <ns1:lstStyle/>
            <ns1:p>
              <ns1:pPr>
                <ns1:defRPr sz="1350">
                  <ns1:latin typeface="DejaVu Sans"/>
                  <ns1:ea typeface="DejaVu Sans"/>
                  <ns1:cs typeface="DejaVu Sans"/>
                </ns1:defRPr>
              </ns1:pPr>
            </ns1:p>
          </c:txPr>
        </c:title>
        <c:numFmt formatCode="0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350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50112"/>
        <c:crossBetween val="between"/>
        <c:majorUnit val="10"/>
      </c:valAx>
      <c:spPr>
        <ns1:solidFill>
          <ns1:srgbClr val="FFFFFF"/>
        </ns1:solidFill>
      </c:spPr>
    </c:plotArea>
    <c:plotVisOnly val="1"/>
  </c:chart>
  <c:spPr>
    <ns1:solidFill>
      <ns1:srgbClr val="FFFFFF"/>
    </ns1:solidFill>
    <ns1:ln w="0">
      <ns1:noFill/>
      <ns1:prstDash val="solid"/>
    </ns1:ln>
  </c:spPr>
  <c:externalData r:id="rIdEMIModel">
    <c:autoUpdate val="1"/>
  </c:externalData>
</c:chartSpace>
</file>

<file path=ppt/slides/charts/chart2.xml><?xml version="1.0" encoding="utf-8"?>
<c:chartSpace xmlns:c="http://schemas.openxmlformats.org/drawingml/2006/chart" xmlns:ns1="http://schemas.openxmlformats.org/drawingml/2006/main" xmlns:r="http://schemas.openxmlformats.org/officeDocument/2006/relationships">
  <c:lang val="en-US"/>
  <c:chart>
    <c:title>
      <c:tx>
        <c:rich>
          <ns1:bodyPr/>
          <ns1:lstStyle/>
          <ns1:p>
            <ns1:r>
              <ns1:rPr sz="1875" b="1">
                <ns1:solidFill>
                  <ns1:srgbClr val="242424"/>
                </ns1:solidFill>
                <ns1:latin typeface="DejaVu Sans"/>
                <ns1:ea typeface="DejaVu Sans"/>
                <ns1:cs typeface="DejaVu Sans"/>
              </ns1:rPr>
              <ns1:t>EMI Comparison</ns1:t>
            </ns1:r>
          </ns1:p>
        </c:rich>
      </c:tx>
      <c:overlay val="0"/>
      <c:txPr>
        <ns1:bodyPr anchorCtr="1"/>
        <ns1:lstStyle/>
        <ns1:p>
          <ns1:pPr>
            <ns1:defRPr sz="1875" b="1">
              <ns1:solidFill>
                <ns1:srgbClr val="242424"/>
              </ns1:solidFill>
              <ns1:latin typeface="DejaVu Sans"/>
              <ns1:ea typeface="DejaVu Sans"/>
              <ns1:cs typeface="DejaVu Sans"/>
            </ns1:defRPr>
          </ns1:pPr>
        </ns1:p>
      </c:txPr>
    </c:title>
    <c:plotArea>
      <c:lineChart>
        <c:grouping val="standard"/>
        <c:varyColors val="0"/>
        <c:ser>
          <c:idx val="0"/>
          <c:order val="0"/>
          <c:tx>
            <c:strRef>
              <c:f>'PPT Chart Data'!$B$1</c:f>
              <c:strCache>
                <c:ptCount val="1"/>
                <c:pt idx="0">
                  <c:v>Standard</c:v>
                </c:pt>
              </c:strCache>
            </c:strRef>
          </c:tx>
          <c:spPr>
            <ns1:ln w="23813">
              <ns1:solidFill>
                <ns1:srgbClr val="702126"/>
              </ns1:solidFill>
              <ns1:prstDash val="dash"/>
            </ns1:ln>
          </c:spPr>
          <c:marker>
            <c:symbol val="none"/>
          </c:marker>
          <c:cat>
            <c:numRef>
              <c:f>'PPT 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'PPT Chart Data'!$B$2:$B$22</c:f>
              <c:numCache>
                <c:formatCode>0</c:formatCode>
                <c:ptCount val="21"/>
                <c:pt idx="0">
                  <c:v>50</c:v>
                </c:pt>
                <c:pt idx="1">
                  <c:v>48.94316685033819</c:v>
                </c:pt>
                <c:pt idx="2">
                  <c:v>47.798617070476624</c:v>
                </c:pt>
                <c:pt idx="3">
                  <c:v>46.559070223369915</c:v>
                </c:pt>
                <c:pt idx="4">
                  <c:v>45.21664159928853</c:v>
                </c:pt>
                <c:pt idx="5">
                  <c:v>43.7627920614841</c:v>
                </c:pt>
                <c:pt idx="6">
                  <c:v>42.188273729069586</c:v>
                </c:pt>
                <c:pt idx="7">
                  <c:v>40.48307115160527</c:v>
                </c:pt>
                <c:pt idx="8">
                  <c:v>38.636337601204524</c:v>
                </c:pt>
                <c:pt idx="9">
                  <c:v>36.63632607691563</c:v>
                </c:pt>
                <c:pt idx="10">
                  <c:v>34.47031458250142</c:v>
                </c:pt>
                <c:pt idx="11">
                  <c:v>32.12452520231145</c:v>
                </c:pt>
                <c:pt idx="12">
                  <c:v>29.5840364604914</c:v>
                </c:pt>
                <c:pt idx="13">
                  <c:v>26.832688406050256</c:v>
                </c:pt>
                <c:pt idx="14">
                  <c:v>23.852979820034694</c:v>
                </c:pt>
                <c:pt idx="15">
                  <c:v>20.625956890949734</c:v>
                </c:pt>
                <c:pt idx="16">
                  <c:v>17.131092650294192</c:v>
                </c:pt>
                <c:pt idx="17">
                  <c:v>13.34615640130503</c:v>
                </c:pt>
                <c:pt idx="18">
                  <c:v>9.2470723103519</c:v>
                </c:pt>
                <c:pt idx="19">
                  <c:v>4.807766261487148</c:v>
                </c:pt>
                <c:pt idx="2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'PPT Chart Data'!$C$1</c:f>
              <c:strCache>
                <c:ptCount val="1"/>
                <c:pt idx="0">
                  <c:v>Fixed ₹43k</c:v>
                </c:pt>
              </c:strCache>
            </c:strRef>
          </c:tx>
          <c:spPr>
            <ns1:ln w="23813">
              <ns1:solidFill>
                <ns1:srgbClr val="C99A15"/>
              </ns1:solidFill>
              <ns1:prstDash val="solid"/>
            </ns1:ln>
          </c:spPr>
          <c:marker>
            <c:symbol val="none"/>
          </c:marker>
          <c:cat>
            <c:numRef>
              <c:f>'PPT 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'PPT Chart Data'!$C$2:$C$22</c:f>
              <c:numCache>
                <c:formatCode>0</c:formatCode>
                <c:ptCount val="21"/>
                <c:pt idx="0">
                  <c:v>50</c:v>
                </c:pt>
                <c:pt idx="1">
                  <c:v>48.79650715129109</c:v>
                </c:pt>
                <c:pt idx="2">
                  <c:v>47.49312498969299</c:v>
                </c:pt>
                <c:pt idx="3">
                  <c:v>46.08156275150052</c:v>
                </c:pt>
                <c:pt idx="4">
                  <c:v>44.55284154371</c:v>
                </c:pt>
                <c:pt idx="5">
                  <c:v>42.897237229626654</c:v>
                </c:pt>
                <c:pt idx="6">
                  <c:v>41.104218574006005</c:v>
                </c:pt>
                <c:pt idx="7">
                  <c:v>39.16238025427219</c:v>
                </c:pt>
                <c:pt idx="8">
                  <c:v>37.059370311700526</c:v>
                </c:pt>
                <c:pt idx="9">
                  <c:v>34.78181158108413</c:v>
                </c:pt>
                <c:pt idx="10">
                  <c:v>32.31521659910144</c:v>
                </c:pt>
                <c:pt idx="11">
                  <c:v>29.643895450120294</c:v>
                </c:pt>
                <c:pt idx="12">
                  <c:v>26.750855963249254</c:v>
                </c:pt>
                <c:pt idx="13">
                  <c:v>23.61769562579325</c:v>
                </c:pt>
                <c:pt idx="14">
                  <c:v>20.22448452557954</c:v>
                </c:pt>
                <c:pt idx="15">
                  <c:v>16.549638577554337</c:v>
                </c:pt>
                <c:pt idx="16">
                  <c:v>12.569782228249458</c:v>
                </c:pt>
                <c:pt idx="17">
                  <c:v>8.259599764787536</c:v>
                </c:pt>
                <c:pt idx="18">
                  <c:v>3.5916742826078907</c:v>
                </c:pt>
                <c:pt idx="19">
                  <c:v>0</c:v>
                </c:pt>
                <c:pt idx="20">
                  <c:v>0</c:v>
                </c:pt>
              </c:numCache>
            </c:numRef>
          </c:val>
          <c:smooth val="0"/>
        </c:ser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ns1:bodyPr/>
              <ns1:lstStyle/>
              <ns1:p>
                <ns1:r>
                  <ns1:rPr sz="1350">
                    <ns1:latin typeface="DejaVu Sans"/>
                    <ns1:ea typeface="DejaVu Sans"/>
                    <ns1:cs typeface="DejaVu Sans"/>
                  </ns1:rPr>
                  <ns1:t>Years from loan start</ns1:t>
                </ns1:r>
              </ns1:p>
            </c:rich>
          </c:tx>
          <c:overlay val="0"/>
          <c:txPr>
            <ns1:bodyPr anchorCtr="1"/>
            <ns1:lstStyle/>
            <ns1:p>
              <ns1:pPr>
                <ns1:defRPr sz="1350">
                  <ns1:latin typeface="DejaVu Sans"/>
                  <ns1:ea typeface="DejaVu Sans"/>
                  <ns1:cs typeface="DejaVu Sans"/>
                </ns1:defRPr>
              </ns1:pPr>
            </ns1:p>
          </c:txPr>
        </c:title>
        <c:numFmt formatCode="General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275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72768"/>
      </c:catAx>
      <c:valAx>
        <c:axId val="48672768"/>
        <c:scaling>
          <c:orientation val="minMax"/>
          <c:max val="50"/>
          <c:min val="0"/>
        </c:scaling>
        <c:delete val="0"/>
        <c:axPos val="l"/>
        <c:majorGridlines>
          <c:spPr>
            <ns1:ln w="4763">
              <ns1:solidFill>
                <ns1:srgbClr val="E9E9E9"/>
              </ns1:solidFill>
              <ns1:prstDash val="solid"/>
            </ns1:ln>
          </c:spPr>
        </c:majorGridlines>
        <c:title>
          <c:tx>
            <c:rich>
              <ns1:bodyPr/>
              <ns1:lstStyle/>
              <ns1:p>
                <ns1:r>
                  <ns1:rPr sz="1350">
                    <ns1:latin typeface="DejaVu Sans"/>
                    <ns1:ea typeface="DejaVu Sans"/>
                    <ns1:cs typeface="DejaVu Sans"/>
                  </ns1:rPr>
                  <ns1:t>Outstanding balance (₹ lakh)</ns1:t>
                </ns1:r>
              </ns1:p>
            </c:rich>
          </c:tx>
          <c:overlay val="0"/>
          <c:txPr>
            <ns1:bodyPr anchorCtr="1"/>
            <ns1:lstStyle/>
            <ns1:p>
              <ns1:pPr>
                <ns1:defRPr sz="1350">
                  <ns1:latin typeface="DejaVu Sans"/>
                  <ns1:ea typeface="DejaVu Sans"/>
                  <ns1:cs typeface="DejaVu Sans"/>
                </ns1:defRPr>
              </ns1:pPr>
            </ns1:p>
          </c:txPr>
        </c:title>
        <c:numFmt formatCode="0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350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50112"/>
        <c:crossBetween val="between"/>
        <c:majorUnit val="10"/>
      </c:valAx>
      <c:spPr>
        <ns1:solidFill>
          <ns1:srgbClr val="FFFFFF"/>
        </ns1:solidFill>
      </c:spPr>
    </c:plotArea>
    <c:legend>
      <c:legendPos val="b"/>
      <c:overlay val="0"/>
      <c:txPr>
        <ns1:bodyPr anchorCtr="1"/>
        <ns1:lstStyle/>
        <ns1:p>
          <ns1:pPr>
            <ns1:defRPr sz="1350">
              <ns1:latin typeface="DejaVu Sans"/>
              <ns1:ea typeface="DejaVu Sans"/>
              <ns1:cs typeface="DejaVu Sans"/>
            </ns1:defRPr>
          </ns1:pPr>
        </ns1:p>
      </c:txPr>
    </c:legend>
    <c:plotVisOnly val="1"/>
  </c:chart>
  <c:spPr>
    <ns1:solidFill>
      <ns1:srgbClr val="FFFFFF"/>
    </ns1:solidFill>
    <ns1:ln w="0">
      <ns1:noFill/>
      <ns1:prstDash val="solid"/>
    </ns1:ln>
  </c:spPr>
  <c:externalData r:id="rIdEMIModel">
    <c:autoUpdate val="1"/>
  </c:externalData>
</c:chartSpace>
</file>

<file path=ppt/slides/charts/chart3.xml><?xml version="1.0" encoding="utf-8"?>
<c:chartSpace xmlns:c="http://schemas.openxmlformats.org/drawingml/2006/chart" xmlns:ns1="http://schemas.openxmlformats.org/drawingml/2006/main" xmlns:r="http://schemas.openxmlformats.org/officeDocument/2006/relationships">
  <c:lang val="en-US"/>
  <c:chart>
    <c:title>
      <c:tx>
        <c:rich>
          <ns1:bodyPr/>
          <ns1:lstStyle/>
          <ns1:p>
            <ns1:r>
              <ns1:rPr sz="1875" b="1">
                <ns1:solidFill>
                  <ns1:srgbClr val="242424"/>
                </ns1:solidFill>
                <ns1:latin typeface="DejaVu Sans"/>
                <ns1:ea typeface="DejaVu Sans"/>
                <ns1:cs typeface="DejaVu Sans"/>
              </ns1:rPr>
              <ns1:t>EMI Comparison</ns1:t>
            </ns1:r>
          </ns1:p>
        </c:rich>
      </c:tx>
      <c:overlay val="0"/>
      <c:txPr>
        <ns1:bodyPr anchorCtr="1"/>
        <ns1:lstStyle/>
        <ns1:p>
          <ns1:pPr>
            <ns1:defRPr sz="1875" b="1">
              <ns1:solidFill>
                <ns1:srgbClr val="242424"/>
              </ns1:solidFill>
              <ns1:latin typeface="DejaVu Sans"/>
              <ns1:ea typeface="DejaVu Sans"/>
              <ns1:cs typeface="DejaVu Sans"/>
            </ns1:defRPr>
          </ns1:pPr>
        </ns1:p>
      </c:txPr>
    </c:title>
    <c:plotArea>
      <c:lineChart>
        <c:grouping val="standard"/>
        <c:varyColors val="0"/>
        <c:ser>
          <c:idx val="0"/>
          <c:order val="0"/>
          <c:tx>
            <c:strRef>
              <c:f>'PPT Chart Data'!$B$1</c:f>
              <c:strCache>
                <c:ptCount val="1"/>
                <c:pt idx="0">
                  <c:v>Standard</c:v>
                </c:pt>
              </c:strCache>
            </c:strRef>
          </c:tx>
          <c:spPr>
            <ns1:ln w="23813">
              <ns1:solidFill>
                <ns1:srgbClr val="702126"/>
              </ns1:solidFill>
              <ns1:prstDash val="dash"/>
            </ns1:ln>
          </c:spPr>
          <c:marker>
            <c:symbol val="none"/>
          </c:marker>
          <c:cat>
            <c:numRef>
              <c:f>'PPT 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'PPT Chart Data'!$B$2:$B$22</c:f>
              <c:numCache>
                <c:formatCode>0</c:formatCode>
                <c:ptCount val="21"/>
                <c:pt idx="0">
                  <c:v>50</c:v>
                </c:pt>
                <c:pt idx="1">
                  <c:v>48.94316685033819</c:v>
                </c:pt>
                <c:pt idx="2">
                  <c:v>47.798617070476624</c:v>
                </c:pt>
                <c:pt idx="3">
                  <c:v>46.559070223369915</c:v>
                </c:pt>
                <c:pt idx="4">
                  <c:v>45.21664159928853</c:v>
                </c:pt>
                <c:pt idx="5">
                  <c:v>43.7627920614841</c:v>
                </c:pt>
                <c:pt idx="6">
                  <c:v>42.188273729069586</c:v>
                </c:pt>
                <c:pt idx="7">
                  <c:v>40.48307115160527</c:v>
                </c:pt>
                <c:pt idx="8">
                  <c:v>38.636337601204524</c:v>
                </c:pt>
                <c:pt idx="9">
                  <c:v>36.63632607691563</c:v>
                </c:pt>
                <c:pt idx="10">
                  <c:v>34.47031458250142</c:v>
                </c:pt>
                <c:pt idx="11">
                  <c:v>32.12452520231145</c:v>
                </c:pt>
                <c:pt idx="12">
                  <c:v>29.5840364604914</c:v>
                </c:pt>
                <c:pt idx="13">
                  <c:v>26.832688406050256</c:v>
                </c:pt>
                <c:pt idx="14">
                  <c:v>23.852979820034694</c:v>
                </c:pt>
                <c:pt idx="15">
                  <c:v>20.625956890949734</c:v>
                </c:pt>
                <c:pt idx="16">
                  <c:v>17.131092650294192</c:v>
                </c:pt>
                <c:pt idx="17">
                  <c:v>13.34615640130503</c:v>
                </c:pt>
                <c:pt idx="18">
                  <c:v>9.2470723103519</c:v>
                </c:pt>
                <c:pt idx="19">
                  <c:v>4.807766261487148</c:v>
                </c:pt>
                <c:pt idx="2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'PPT Chart Data'!$D$1</c:f>
              <c:strCache>
                <c:ptCount val="1"/>
                <c:pt idx="0">
                  <c:v>Extra EMI</c:v>
                </c:pt>
              </c:strCache>
            </c:strRef>
          </c:tx>
          <c:spPr>
            <ns1:ln w="23813">
              <ns1:solidFill>
                <ns1:srgbClr val="E26249"/>
              </ns1:solidFill>
              <ns1:prstDash val="solid"/>
            </ns1:ln>
          </c:spPr>
          <c:marker>
            <c:symbol val="none"/>
          </c:marker>
          <c:cat>
            <c:numRef>
              <c:f>'PPT 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'PPT Chart Data'!$D$2:$D$22</c:f>
              <c:numCache>
                <c:formatCode>0</c:formatCode>
                <c:ptCount val="21"/>
                <c:pt idx="0">
                  <c:v>50</c:v>
                </c:pt>
                <c:pt idx="1">
                  <c:v>48.36650715129109</c:v>
                </c:pt>
                <c:pt idx="2">
                  <c:v>46.59743520176575</c:v>
                </c:pt>
                <c:pt idx="3">
                  <c:v>44.68153115292279</c:v>
                </c:pt>
                <c:pt idx="4">
                  <c:v>42.60660801293537</c:v>
                </c:pt>
                <c:pt idx="5">
                  <c:v>40.3594672756655</c:v>
                </c:pt>
                <c:pt idx="6">
                  <c:v>37.92581496547516</c:v>
                </c:pt>
                <c:pt idx="7">
                  <c:v>35.29017071379808</c:v>
                </c:pt>
                <c:pt idx="8">
                  <c:v>32.435769289111725</c:v>
                </c:pt>
                <c:pt idx="9">
                  <c:v>29.344453953945767</c:v>
                </c:pt>
                <c:pt idx="10">
                  <c:v>25.996560970574528</c:v>
                </c:pt>
                <c:pt idx="11">
                  <c:v>22.37079452073916</c:v>
                </c:pt>
                <c:pt idx="12">
                  <c:v>18.44409124376823</c:v>
                </c:pt>
                <c:pt idx="13">
                  <c:v>14.191473531429274</c:v>
                </c:pt>
                <c:pt idx="14">
                  <c:v>9.5858906463253</c:v>
                </c:pt>
                <c:pt idx="15">
                  <c:v>4.598046653196588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</c:numCache>
            </c:numRef>
          </c:val>
          <c:smooth val="0"/>
        </c:ser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ns1:bodyPr/>
              <ns1:lstStyle/>
              <ns1:p>
                <ns1:r>
                  <ns1:rPr sz="1350">
                    <ns1:latin typeface="DejaVu Sans"/>
                    <ns1:ea typeface="DejaVu Sans"/>
                    <ns1:cs typeface="DejaVu Sans"/>
                  </ns1:rPr>
                  <ns1:t>Years from loan start</ns1:t>
                </ns1:r>
              </ns1:p>
            </c:rich>
          </c:tx>
          <c:overlay val="0"/>
          <c:txPr>
            <ns1:bodyPr anchorCtr="1"/>
            <ns1:lstStyle/>
            <ns1:p>
              <ns1:pPr>
                <ns1:defRPr sz="1350">
                  <ns1:latin typeface="DejaVu Sans"/>
                  <ns1:ea typeface="DejaVu Sans"/>
                  <ns1:cs typeface="DejaVu Sans"/>
                </ns1:defRPr>
              </ns1:pPr>
            </ns1:p>
          </c:txPr>
        </c:title>
        <c:numFmt formatCode="General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275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72768"/>
      </c:catAx>
      <c:valAx>
        <c:axId val="48672768"/>
        <c:scaling>
          <c:orientation val="minMax"/>
          <c:max val="50"/>
          <c:min val="0"/>
        </c:scaling>
        <c:delete val="0"/>
        <c:axPos val="l"/>
        <c:majorGridlines>
          <c:spPr>
            <ns1:ln w="4763">
              <ns1:solidFill>
                <ns1:srgbClr val="E9E9E9"/>
              </ns1:solidFill>
              <ns1:prstDash val="solid"/>
            </ns1:ln>
          </c:spPr>
        </c:majorGridlines>
        <c:title>
          <c:tx>
            <c:rich>
              <ns1:bodyPr/>
              <ns1:lstStyle/>
              <ns1:p>
                <ns1:r>
                  <ns1:rPr sz="1350">
                    <ns1:latin typeface="DejaVu Sans"/>
                    <ns1:ea typeface="DejaVu Sans"/>
                    <ns1:cs typeface="DejaVu Sans"/>
                  </ns1:rPr>
                  <ns1:t>Outstanding balance (₹ lakh)</ns1:t>
                </ns1:r>
              </ns1:p>
            </c:rich>
          </c:tx>
          <c:overlay val="0"/>
          <c:txPr>
            <ns1:bodyPr anchorCtr="1"/>
            <ns1:lstStyle/>
            <ns1:p>
              <ns1:pPr>
                <ns1:defRPr sz="1350">
                  <ns1:latin typeface="DejaVu Sans"/>
                  <ns1:ea typeface="DejaVu Sans"/>
                  <ns1:cs typeface="DejaVu Sans"/>
                </ns1:defRPr>
              </ns1:pPr>
            </ns1:p>
          </c:txPr>
        </c:title>
        <c:numFmt formatCode="0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350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50112"/>
        <c:crossBetween val="between"/>
        <c:majorUnit val="10"/>
      </c:valAx>
      <c:spPr>
        <ns1:solidFill>
          <ns1:srgbClr val="FFFFFF"/>
        </ns1:solidFill>
      </c:spPr>
    </c:plotArea>
    <c:legend>
      <c:legendPos val="b"/>
      <c:overlay val="0"/>
      <c:txPr>
        <ns1:bodyPr anchorCtr="1"/>
        <ns1:lstStyle/>
        <ns1:p>
          <ns1:pPr>
            <ns1:defRPr sz="1350">
              <ns1:latin typeface="DejaVu Sans"/>
              <ns1:ea typeface="DejaVu Sans"/>
              <ns1:cs typeface="DejaVu Sans"/>
            </ns1:defRPr>
          </ns1:pPr>
        </ns1:p>
      </c:txPr>
    </c:legend>
    <c:plotVisOnly val="1"/>
  </c:chart>
  <c:spPr>
    <ns1:solidFill>
      <ns1:srgbClr val="FFFFFF"/>
    </ns1:solidFill>
    <ns1:ln w="0">
      <ns1:noFill/>
      <ns1:prstDash val="solid"/>
    </ns1:ln>
  </c:spPr>
  <c:externalData r:id="rIdEMIModel">
    <c:autoUpdate val="1"/>
  </c:externalData>
</c:chartSpace>
</file>

<file path=ppt/slides/charts/chart4.xml><?xml version="1.0" encoding="utf-8"?>
<c:chartSpace xmlns:c="http://schemas.openxmlformats.org/drawingml/2006/chart" xmlns:ns1="http://schemas.openxmlformats.org/drawingml/2006/main" xmlns:r="http://schemas.openxmlformats.org/officeDocument/2006/relationships">
  <c:lang val="en-US"/>
  <c:chart>
    <c:title>
      <c:tx>
        <c:rich>
          <ns1:bodyPr/>
          <ns1:lstStyle/>
          <ns1:p>
            <ns1:r>
              <ns1:rPr sz="1875" b="1">
                <ns1:solidFill>
                  <ns1:srgbClr val="242424"/>
                </ns1:solidFill>
                <ns1:latin typeface="DejaVu Sans"/>
                <ns1:ea typeface="DejaVu Sans"/>
                <ns1:cs typeface="DejaVu Sans"/>
              </ns1:rPr>
              <ns1:t>EMI Comparison</ns1:t>
            </ns1:r>
          </ns1:p>
        </c:rich>
      </c:tx>
      <c:overlay val="0"/>
      <c:txPr>
        <ns1:bodyPr anchorCtr="1"/>
        <ns1:lstStyle/>
        <ns1:p>
          <ns1:pPr>
            <ns1:defRPr sz="1875" b="1">
              <ns1:solidFill>
                <ns1:srgbClr val="242424"/>
              </ns1:solidFill>
              <ns1:latin typeface="DejaVu Sans"/>
              <ns1:ea typeface="DejaVu Sans"/>
              <ns1:cs typeface="DejaVu Sans"/>
            </ns1:defRPr>
          </ns1:pPr>
        </ns1:p>
      </c:txPr>
    </c:title>
    <c:plotArea>
      <c:lineChart>
        <c:grouping val="standard"/>
        <c:varyColors val="0"/>
        <c:ser>
          <c:idx val="0"/>
          <c:order val="0"/>
          <c:tx>
            <c:strRef>
              <c:f>'PPT Chart Data'!$B$1</c:f>
              <c:strCache>
                <c:ptCount val="1"/>
                <c:pt idx="0">
                  <c:v>Standard</c:v>
                </c:pt>
              </c:strCache>
            </c:strRef>
          </c:tx>
          <c:spPr>
            <ns1:ln w="23813">
              <ns1:solidFill>
                <ns1:srgbClr val="702126"/>
              </ns1:solidFill>
              <ns1:prstDash val="dash"/>
            </ns1:ln>
          </c:spPr>
          <c:marker>
            <c:symbol val="none"/>
          </c:marker>
          <c:cat>
            <c:numRef>
              <c:f>'PPT 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'PPT Chart Data'!$B$2:$B$22</c:f>
              <c:numCache>
                <c:formatCode>0</c:formatCode>
                <c:ptCount val="21"/>
                <c:pt idx="0">
                  <c:v>50</c:v>
                </c:pt>
                <c:pt idx="1">
                  <c:v>48.94316685033819</c:v>
                </c:pt>
                <c:pt idx="2">
                  <c:v>47.798617070476624</c:v>
                </c:pt>
                <c:pt idx="3">
                  <c:v>46.559070223369915</c:v>
                </c:pt>
                <c:pt idx="4">
                  <c:v>45.21664159928853</c:v>
                </c:pt>
                <c:pt idx="5">
                  <c:v>43.7627920614841</c:v>
                </c:pt>
                <c:pt idx="6">
                  <c:v>42.188273729069586</c:v>
                </c:pt>
                <c:pt idx="7">
                  <c:v>40.48307115160527</c:v>
                </c:pt>
                <c:pt idx="8">
                  <c:v>38.636337601204524</c:v>
                </c:pt>
                <c:pt idx="9">
                  <c:v>36.63632607691563</c:v>
                </c:pt>
                <c:pt idx="10">
                  <c:v>34.47031458250142</c:v>
                </c:pt>
                <c:pt idx="11">
                  <c:v>32.12452520231145</c:v>
                </c:pt>
                <c:pt idx="12">
                  <c:v>29.5840364604914</c:v>
                </c:pt>
                <c:pt idx="13">
                  <c:v>26.832688406050256</c:v>
                </c:pt>
                <c:pt idx="14">
                  <c:v>23.852979820034694</c:v>
                </c:pt>
                <c:pt idx="15">
                  <c:v>20.625956890949734</c:v>
                </c:pt>
                <c:pt idx="16">
                  <c:v>17.131092650294192</c:v>
                </c:pt>
                <c:pt idx="17">
                  <c:v>13.34615640130503</c:v>
                </c:pt>
                <c:pt idx="18">
                  <c:v>9.2470723103519</c:v>
                </c:pt>
                <c:pt idx="19">
                  <c:v>4.807766261487148</c:v>
                </c:pt>
                <c:pt idx="2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'PPT Chart Data'!$E$1</c:f>
              <c:strCache>
                <c:ptCount val="1"/>
                <c:pt idx="0">
                  <c:v>5% + extra</c:v>
                </c:pt>
              </c:strCache>
            </c:strRef>
          </c:tx>
          <c:spPr>
            <ns1:ln w="23813">
              <ns1:solidFill>
                <ns1:srgbClr val="B22337"/>
              </ns1:solidFill>
              <ns1:prstDash val="solid"/>
            </ns1:ln>
          </c:spPr>
          <c:marker>
            <c:symbol val="none"/>
          </c:marker>
          <c:cat>
            <c:numRef>
              <c:f>'PPT 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'PPT Chart Data'!$E$2:$E$22</c:f>
              <c:numCache>
                <c:formatCode>0</c:formatCode>
                <c:ptCount val="21"/>
                <c:pt idx="0">
                  <c:v>50</c:v>
                </c:pt>
                <c:pt idx="1">
                  <c:v>48.36650715129109</c:v>
                </c:pt>
                <c:pt idx="2">
                  <c:v>46.30826179231152</c:v>
                </c:pt>
                <c:pt idx="3">
                  <c:v>43.77555100372087</c:v>
                </c:pt>
                <c:pt idx="4">
                  <c:v>40.71381278486786</c:v>
                </c:pt>
                <c:pt idx="5">
                  <c:v>37.0631974357569</c:v>
                </c:pt>
                <c:pt idx="6">
                  <c:v>32.75809072660037</c:v>
                </c:pt>
                <c:pt idx="7">
                  <c:v>27.726595592978466</c:v>
                </c:pt>
                <c:pt idx="8">
                  <c:v>21.889968819367287</c:v>
                </c:pt>
                <c:pt idx="9">
                  <c:v>15.162008875462872</c:v>
                </c:pt>
                <c:pt idx="10">
                  <c:v>7.44839074639652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</c:numCache>
            </c:numRef>
          </c:val>
          <c:smooth val="0"/>
        </c:ser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ns1:bodyPr/>
              <ns1:lstStyle/>
              <ns1:p>
                <ns1:r>
                  <ns1:rPr sz="1350">
                    <ns1:latin typeface="DejaVu Sans"/>
                    <ns1:ea typeface="DejaVu Sans"/>
                    <ns1:cs typeface="DejaVu Sans"/>
                  </ns1:rPr>
                  <ns1:t>Years from loan start</ns1:t>
                </ns1:r>
              </ns1:p>
            </c:rich>
          </c:tx>
          <c:overlay val="0"/>
          <c:txPr>
            <ns1:bodyPr anchorCtr="1"/>
            <ns1:lstStyle/>
            <ns1:p>
              <ns1:pPr>
                <ns1:defRPr sz="1350">
                  <ns1:latin typeface="DejaVu Sans"/>
                  <ns1:ea typeface="DejaVu Sans"/>
                  <ns1:cs typeface="DejaVu Sans"/>
                </ns1:defRPr>
              </ns1:pPr>
            </ns1:p>
          </c:txPr>
        </c:title>
        <c:numFmt formatCode="General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275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72768"/>
      </c:catAx>
      <c:valAx>
        <c:axId val="48672768"/>
        <c:scaling>
          <c:orientation val="minMax"/>
          <c:max val="50"/>
          <c:min val="0"/>
        </c:scaling>
        <c:delete val="0"/>
        <c:axPos val="l"/>
        <c:majorGridlines>
          <c:spPr>
            <ns1:ln w="4763">
              <ns1:solidFill>
                <ns1:srgbClr val="E9E9E9"/>
              </ns1:solidFill>
              <ns1:prstDash val="solid"/>
            </ns1:ln>
          </c:spPr>
        </c:majorGridlines>
        <c:title>
          <c:tx>
            <c:rich>
              <ns1:bodyPr/>
              <ns1:lstStyle/>
              <ns1:p>
                <ns1:r>
                  <ns1:rPr sz="1350">
                    <ns1:latin typeface="DejaVu Sans"/>
                    <ns1:ea typeface="DejaVu Sans"/>
                    <ns1:cs typeface="DejaVu Sans"/>
                  </ns1:rPr>
                  <ns1:t>Outstanding balance (₹ lakh)</ns1:t>
                </ns1:r>
              </ns1:p>
            </c:rich>
          </c:tx>
          <c:overlay val="0"/>
          <c:txPr>
            <ns1:bodyPr anchorCtr="1"/>
            <ns1:lstStyle/>
            <ns1:p>
              <ns1:pPr>
                <ns1:defRPr sz="1350">
                  <ns1:latin typeface="DejaVu Sans"/>
                  <ns1:ea typeface="DejaVu Sans"/>
                  <ns1:cs typeface="DejaVu Sans"/>
                </ns1:defRPr>
              </ns1:pPr>
            </ns1:p>
          </c:txPr>
        </c:title>
        <c:numFmt formatCode="0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350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50112"/>
        <c:crossBetween val="between"/>
        <c:majorUnit val="10"/>
      </c:valAx>
      <c:spPr>
        <ns1:solidFill>
          <ns1:srgbClr val="FFFFFF"/>
        </ns1:solidFill>
      </c:spPr>
    </c:plotArea>
    <c:legend>
      <c:legendPos val="b"/>
      <c:overlay val="0"/>
      <c:txPr>
        <ns1:bodyPr anchorCtr="1"/>
        <ns1:lstStyle/>
        <ns1:p>
          <ns1:pPr>
            <ns1:defRPr sz="1350">
              <ns1:latin typeface="DejaVu Sans"/>
              <ns1:ea typeface="DejaVu Sans"/>
              <ns1:cs typeface="DejaVu Sans"/>
            </ns1:defRPr>
          </ns1:pPr>
        </ns1:p>
      </c:txPr>
    </c:legend>
    <c:plotVisOnly val="1"/>
  </c:chart>
  <c:spPr>
    <ns1:solidFill>
      <ns1:srgbClr val="FFFFFF"/>
    </ns1:solidFill>
    <ns1:ln w="0">
      <ns1:noFill/>
      <ns1:prstDash val="solid"/>
    </ns1:ln>
  </c:spPr>
  <c:externalData r:id="rIdEMIModel">
    <c:autoUpdate val="1"/>
  </c:externalData>
</c:chartSpace>
</file>

<file path=ppt/slides/charts/chart5.xml><?xml version="1.0" encoding="utf-8"?>
<c:chartSpace xmlns:c="http://schemas.openxmlformats.org/drawingml/2006/chart" xmlns:ns1="http://schemas.openxmlformats.org/drawingml/2006/main" xmlns:r="http://schemas.openxmlformats.org/officeDocument/2006/relationships">
  <c:lang val="en-US"/>
  <c:chart>
    <c:title>
      <c:tx>
        <c:rich>
          <ns1:bodyPr/>
          <ns1:lstStyle/>
          <ns1:p>
            <ns1:r>
              <ns1:rPr sz="1875" b="1">
                <ns1:solidFill>
                  <ns1:srgbClr val="242424"/>
                </ns1:solidFill>
                <ns1:latin typeface="DejaVu Sans"/>
                <ns1:ea typeface="DejaVu Sans"/>
                <ns1:cs typeface="DejaVu Sans"/>
              </ns1:rPr>
              <ns1:t>EMI Comparison</ns1:t>
            </ns1:r>
          </ns1:p>
        </c:rich>
      </c:tx>
      <c:overlay val="0"/>
      <c:txPr>
        <ns1:bodyPr anchorCtr="1"/>
        <ns1:lstStyle/>
        <ns1:p>
          <ns1:pPr>
            <ns1:defRPr sz="1875" b="1">
              <ns1:solidFill>
                <ns1:srgbClr val="242424"/>
              </ns1:solidFill>
              <ns1:latin typeface="DejaVu Sans"/>
              <ns1:ea typeface="DejaVu Sans"/>
              <ns1:cs typeface="DejaVu Sans"/>
            </ns1:defRPr>
          </ns1:pPr>
        </ns1:p>
      </c:txPr>
    </c:title>
    <c:plotArea>
      <c:lineChart>
        <c:grouping val="standard"/>
        <c:varyColors val="0"/>
        <c:ser>
          <c:idx val="0"/>
          <c:order val="0"/>
          <c:tx>
            <c:strRef>
              <c:f>'PPT Chart Data'!$B$1</c:f>
              <c:strCache>
                <c:ptCount val="1"/>
                <c:pt idx="0">
                  <c:v>Standard</c:v>
                </c:pt>
              </c:strCache>
            </c:strRef>
          </c:tx>
          <c:spPr>
            <ns1:ln w="23813">
              <ns1:solidFill>
                <ns1:srgbClr val="702126"/>
              </ns1:solidFill>
              <ns1:prstDash val="dash"/>
            </ns1:ln>
          </c:spPr>
          <c:marker>
            <c:symbol val="none"/>
          </c:marker>
          <c:cat>
            <c:numRef>
              <c:f>'PPT 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'PPT Chart Data'!$B$2:$B$22</c:f>
              <c:numCache>
                <c:formatCode>0</c:formatCode>
                <c:ptCount val="21"/>
                <c:pt idx="0">
                  <c:v>50</c:v>
                </c:pt>
                <c:pt idx="1">
                  <c:v>48.94316685033819</c:v>
                </c:pt>
                <c:pt idx="2">
                  <c:v>47.798617070476624</c:v>
                </c:pt>
                <c:pt idx="3">
                  <c:v>46.559070223369915</c:v>
                </c:pt>
                <c:pt idx="4">
                  <c:v>45.21664159928853</c:v>
                </c:pt>
                <c:pt idx="5">
                  <c:v>43.7627920614841</c:v>
                </c:pt>
                <c:pt idx="6">
                  <c:v>42.188273729069586</c:v>
                </c:pt>
                <c:pt idx="7">
                  <c:v>40.48307115160527</c:v>
                </c:pt>
                <c:pt idx="8">
                  <c:v>38.636337601204524</c:v>
                </c:pt>
                <c:pt idx="9">
                  <c:v>36.63632607691563</c:v>
                </c:pt>
                <c:pt idx="10">
                  <c:v>34.47031458250142</c:v>
                </c:pt>
                <c:pt idx="11">
                  <c:v>32.12452520231145</c:v>
                </c:pt>
                <c:pt idx="12">
                  <c:v>29.5840364604914</c:v>
                </c:pt>
                <c:pt idx="13">
                  <c:v>26.832688406050256</c:v>
                </c:pt>
                <c:pt idx="14">
                  <c:v>23.852979820034694</c:v>
                </c:pt>
                <c:pt idx="15">
                  <c:v>20.625956890949734</c:v>
                </c:pt>
                <c:pt idx="16">
                  <c:v>17.131092650294192</c:v>
                </c:pt>
                <c:pt idx="17">
                  <c:v>13.34615640130503</c:v>
                </c:pt>
                <c:pt idx="18">
                  <c:v>9.2470723103519</c:v>
                </c:pt>
                <c:pt idx="19">
                  <c:v>4.807766261487148</c:v>
                </c:pt>
                <c:pt idx="2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'PPT Chart Data'!$F$1</c:f>
              <c:strCache>
                <c:ptCount val="1"/>
                <c:pt idx="0">
                  <c:v>Bank transfer</c:v>
                </c:pt>
              </c:strCache>
            </c:strRef>
          </c:tx>
          <c:spPr>
            <ns1:ln w="23813">
              <ns1:solidFill>
                <ns1:srgbClr val="9E7410"/>
              </ns1:solidFill>
              <ns1:prstDash val="solid"/>
            </ns1:ln>
          </c:spPr>
          <c:marker>
            <c:symbol val="none"/>
          </c:marker>
          <c:cat>
            <c:numRef>
              <c:f>'PPT 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'PPT Chart Data'!$F$2:$F$22</c:f>
              <c:numCache>
                <c:formatCode>0</c:formatCode>
                <c:ptCount val="21"/>
                <c:pt idx="0">
                  <c:v>50</c:v>
                </c:pt>
                <c:pt idx="1">
                  <c:v>48.36650715129109</c:v>
                </c:pt>
                <c:pt idx="2">
                  <c:v>46.30826179231152</c:v>
                </c:pt>
                <c:pt idx="3">
                  <c:v>43.77555100372087</c:v>
                </c:pt>
                <c:pt idx="4">
                  <c:v>40.60336000100391</c:v>
                </c:pt>
                <c:pt idx="5">
                  <c:v>36.84200399270188</c:v>
                </c:pt>
                <c:pt idx="6">
                  <c:v>32.427445529201</c:v>
                </c:pt>
                <c:pt idx="7">
                  <c:v>27.289668129247627</c:v>
                </c:pt>
                <c:pt idx="8">
                  <c:v>21.35215428638896</c:v>
                </c:pt>
                <c:pt idx="9">
                  <c:v>14.531319462565847</c:v>
                </c:pt>
                <c:pt idx="10">
                  <c:v>6.735898429555084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</c:numCache>
            </c:numRef>
          </c:val>
          <c:smooth val="0"/>
        </c:ser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ns1:bodyPr/>
              <ns1:lstStyle/>
              <ns1:p>
                <ns1:r>
                  <ns1:rPr sz="1350">
                    <ns1:latin typeface="DejaVu Sans"/>
                    <ns1:ea typeface="DejaVu Sans"/>
                    <ns1:cs typeface="DejaVu Sans"/>
                  </ns1:rPr>
                  <ns1:t>Years from loan start</ns1:t>
                </ns1:r>
              </ns1:p>
            </c:rich>
          </c:tx>
          <c:overlay val="0"/>
          <c:txPr>
            <ns1:bodyPr anchorCtr="1"/>
            <ns1:lstStyle/>
            <ns1:p>
              <ns1:pPr>
                <ns1:defRPr sz="1350">
                  <ns1:latin typeface="DejaVu Sans"/>
                  <ns1:ea typeface="DejaVu Sans"/>
                  <ns1:cs typeface="DejaVu Sans"/>
                </ns1:defRPr>
              </ns1:pPr>
            </ns1:p>
          </c:txPr>
        </c:title>
        <c:numFmt formatCode="General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275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72768"/>
      </c:catAx>
      <c:valAx>
        <c:axId val="48672768"/>
        <c:scaling>
          <c:orientation val="minMax"/>
          <c:max val="50"/>
          <c:min val="0"/>
        </c:scaling>
        <c:delete val="0"/>
        <c:axPos val="l"/>
        <c:majorGridlines>
          <c:spPr>
            <ns1:ln w="4763">
              <ns1:solidFill>
                <ns1:srgbClr val="E9E9E9"/>
              </ns1:solidFill>
              <ns1:prstDash val="solid"/>
            </ns1:ln>
          </c:spPr>
        </c:majorGridlines>
        <c:title>
          <c:tx>
            <c:rich>
              <ns1:bodyPr/>
              <ns1:lstStyle/>
              <ns1:p>
                <ns1:r>
                  <ns1:rPr sz="1350">
                    <ns1:latin typeface="DejaVu Sans"/>
                    <ns1:ea typeface="DejaVu Sans"/>
                    <ns1:cs typeface="DejaVu Sans"/>
                  </ns1:rPr>
                  <ns1:t>Outstanding balance (₹ lakh)</ns1:t>
                </ns1:r>
              </ns1:p>
            </c:rich>
          </c:tx>
          <c:overlay val="0"/>
          <c:txPr>
            <ns1:bodyPr anchorCtr="1"/>
            <ns1:lstStyle/>
            <ns1:p>
              <ns1:pPr>
                <ns1:defRPr sz="1350">
                  <ns1:latin typeface="DejaVu Sans"/>
                  <ns1:ea typeface="DejaVu Sans"/>
                  <ns1:cs typeface="DejaVu Sans"/>
                </ns1:defRPr>
              </ns1:pPr>
            </ns1:p>
          </c:txPr>
        </c:title>
        <c:numFmt formatCode="0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350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50112"/>
        <c:crossBetween val="between"/>
        <c:majorUnit val="10"/>
      </c:valAx>
      <c:spPr>
        <ns1:solidFill>
          <ns1:srgbClr val="FFFFFF"/>
        </ns1:solidFill>
      </c:spPr>
    </c:plotArea>
    <c:legend>
      <c:legendPos val="b"/>
      <c:overlay val="0"/>
      <c:txPr>
        <ns1:bodyPr anchorCtr="1"/>
        <ns1:lstStyle/>
        <ns1:p>
          <ns1:pPr>
            <ns1:defRPr sz="1350">
              <ns1:latin typeface="DejaVu Sans"/>
              <ns1:ea typeface="DejaVu Sans"/>
              <ns1:cs typeface="DejaVu Sans"/>
            </ns1:defRPr>
          </ns1:pPr>
        </ns1:p>
      </c:txPr>
    </c:legend>
    <c:plotVisOnly val="1"/>
  </c:chart>
  <c:spPr>
    <ns1:solidFill>
      <ns1:srgbClr val="FFFFFF"/>
    </ns1:solidFill>
    <ns1:ln w="0">
      <ns1:noFill/>
      <ns1:prstDash val="solid"/>
    </ns1:ln>
  </c:spPr>
  <c:externalData r:id="rIdEMIModel">
    <c:autoUpdate val="1"/>
  </c:externalData>
</c:chartSpace>
</file>

<file path=ppt/slides/charts/chart6.xml><?xml version="1.0" encoding="utf-8"?>
<c:chartSpace xmlns:c="http://schemas.openxmlformats.org/drawingml/2006/chart" xmlns:ns1="http://schemas.openxmlformats.org/drawingml/2006/main" xmlns:r="http://schemas.openxmlformats.org/officeDocument/2006/relationships">
  <c:lang val="en-US"/>
  <c:chart>
    <c:title>
      <c:tx>
        <c:rich>
          <ns1:bodyPr/>
          <ns1:lstStyle/>
          <ns1:p>
            <ns1:r>
              <ns1:rPr sz="1875" b="1">
                <ns1:solidFill>
                  <ns1:srgbClr val="242424"/>
                </ns1:solidFill>
                <ns1:latin typeface="DejaVu Sans"/>
                <ns1:ea typeface="DejaVu Sans"/>
                <ns1:cs typeface="DejaVu Sans"/>
              </ns1:rPr>
              <ns1:t>EMI Comparison</ns1:t>
            </ns1:r>
          </ns1:p>
        </c:rich>
      </c:tx>
      <c:overlay val="0"/>
      <c:txPr>
        <ns1:bodyPr anchorCtr="1"/>
        <ns1:lstStyle/>
        <ns1:p>
          <ns1:pPr>
            <ns1:defRPr sz="1875" b="1">
              <ns1:solidFill>
                <ns1:srgbClr val="242424"/>
              </ns1:solidFill>
              <ns1:latin typeface="DejaVu Sans"/>
              <ns1:ea typeface="DejaVu Sans"/>
              <ns1:cs typeface="DejaVu Sans"/>
            </ns1:defRPr>
          </ns1:pPr>
        </ns1:p>
      </c:txPr>
    </c:title>
    <c:plotArea>
      <c:lineChart>
        <c:grouping val="standard"/>
        <c:varyColors val="0"/>
        <c:ser>
          <c:idx val="0"/>
          <c:order val="0"/>
          <c:tx>
            <c:strRef>
              <c:f>'PPT Chart Data'!$B$1</c:f>
              <c:strCache>
                <c:ptCount val="1"/>
                <c:pt idx="0">
                  <c:v>Standard</c:v>
                </c:pt>
              </c:strCache>
            </c:strRef>
          </c:tx>
          <c:spPr>
            <ns1:ln w="23813">
              <ns1:solidFill>
                <ns1:srgbClr val="702126"/>
              </ns1:solidFill>
              <ns1:prstDash val="dash"/>
            </ns1:ln>
          </c:spPr>
          <c:marker>
            <c:symbol val="none"/>
          </c:marker>
          <c:cat>
            <c:numRef>
              <c:f>'PPT 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'PPT Chart Data'!$B$2:$B$22</c:f>
              <c:numCache>
                <c:formatCode>0</c:formatCode>
                <c:ptCount val="21"/>
                <c:pt idx="0">
                  <c:v>50</c:v>
                </c:pt>
                <c:pt idx="1">
                  <c:v>48.94316685033819</c:v>
                </c:pt>
                <c:pt idx="2">
                  <c:v>47.798617070476624</c:v>
                </c:pt>
                <c:pt idx="3">
                  <c:v>46.559070223369915</c:v>
                </c:pt>
                <c:pt idx="4">
                  <c:v>45.21664159928853</c:v>
                </c:pt>
                <c:pt idx="5">
                  <c:v>43.7627920614841</c:v>
                </c:pt>
                <c:pt idx="6">
                  <c:v>42.188273729069586</c:v>
                </c:pt>
                <c:pt idx="7">
                  <c:v>40.48307115160527</c:v>
                </c:pt>
                <c:pt idx="8">
                  <c:v>38.636337601204524</c:v>
                </c:pt>
                <c:pt idx="9">
                  <c:v>36.63632607691563</c:v>
                </c:pt>
                <c:pt idx="10">
                  <c:v>34.47031458250142</c:v>
                </c:pt>
                <c:pt idx="11">
                  <c:v>32.12452520231145</c:v>
                </c:pt>
                <c:pt idx="12">
                  <c:v>29.5840364604914</c:v>
                </c:pt>
                <c:pt idx="13">
                  <c:v>26.832688406050256</c:v>
                </c:pt>
                <c:pt idx="14">
                  <c:v>23.852979820034694</c:v>
                </c:pt>
                <c:pt idx="15">
                  <c:v>20.625956890949734</c:v>
                </c:pt>
                <c:pt idx="16">
                  <c:v>17.131092650294192</c:v>
                </c:pt>
                <c:pt idx="17">
                  <c:v>13.34615640130503</c:v>
                </c:pt>
                <c:pt idx="18">
                  <c:v>9.2470723103519</c:v>
                </c:pt>
                <c:pt idx="19">
                  <c:v>4.807766261487148</c:v>
                </c:pt>
                <c:pt idx="2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'PPT Chart Data'!$G$1</c:f>
              <c:strCache>
                <c:ptCount val="1"/>
                <c:pt idx="0">
                  <c:v>Prepayments</c:v>
                </c:pt>
              </c:strCache>
            </c:strRef>
          </c:tx>
          <c:spPr>
            <ns1:ln w="28575">
              <ns1:solidFill>
                <ns1:srgbClr val="78252D"/>
              </ns1:solidFill>
              <ns1:prstDash val="dash"/>
            </ns1:ln>
          </c:spPr>
          <c:marker>
            <c:symbol val="none"/>
          </c:marker>
          <c:cat>
            <c:numRef>
              <c:f>'PPT 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'PPT Chart Data'!$G$2:$G$22</c:f>
              <c:numCache>
                <c:formatCode>0</c:formatCode>
                <c:ptCount val="21"/>
                <c:pt idx="0">
                  <c:v>50</c:v>
                </c:pt>
                <c:pt idx="1">
                  <c:v>48.36650715129109</c:v>
                </c:pt>
                <c:pt idx="2">
                  <c:v>46.30826179231152</c:v>
                </c:pt>
                <c:pt idx="3">
                  <c:v>43.77555100372087</c:v>
                </c:pt>
                <c:pt idx="4">
                  <c:v>38.52459787149244</c:v>
                </c:pt>
                <c:pt idx="5">
                  <c:v>32.59629024491283</c:v>
                </c:pt>
                <c:pt idx="6">
                  <c:v>27.840745782641935</c:v>
                </c:pt>
                <c:pt idx="7">
                  <c:v>22.3345967761588</c:v>
                </c:pt>
                <c:pt idx="8">
                  <c:v>15.999126298755575</c:v>
                </c:pt>
                <c:pt idx="9">
                  <c:v>8.74837375008407</c:v>
                </c:pt>
                <c:pt idx="10">
                  <c:v>0.4885070109466923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</c:numCache>
            </c:numRef>
          </c:val>
          <c:smooth val="0"/>
        </c:ser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ns1:bodyPr/>
              <ns1:lstStyle/>
              <ns1:p>
                <ns1:r>
                  <ns1:rPr sz="1350">
                    <ns1:latin typeface="DejaVu Sans"/>
                    <ns1:ea typeface="DejaVu Sans"/>
                    <ns1:cs typeface="DejaVu Sans"/>
                  </ns1:rPr>
                  <ns1:t>Years from loan start</ns1:t>
                </ns1:r>
              </ns1:p>
            </c:rich>
          </c:tx>
          <c:overlay val="0"/>
          <c:txPr>
            <ns1:bodyPr anchorCtr="1"/>
            <ns1:lstStyle/>
            <ns1:p>
              <ns1:pPr>
                <ns1:defRPr sz="1350">
                  <ns1:latin typeface="DejaVu Sans"/>
                  <ns1:ea typeface="DejaVu Sans"/>
                  <ns1:cs typeface="DejaVu Sans"/>
                </ns1:defRPr>
              </ns1:pPr>
            </ns1:p>
          </c:txPr>
        </c:title>
        <c:numFmt formatCode="General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275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72768"/>
      </c:catAx>
      <c:valAx>
        <c:axId val="48672768"/>
        <c:scaling>
          <c:orientation val="minMax"/>
          <c:max val="50"/>
          <c:min val="0"/>
        </c:scaling>
        <c:delete val="0"/>
        <c:axPos val="l"/>
        <c:majorGridlines>
          <c:spPr>
            <ns1:ln w="4763">
              <ns1:solidFill>
                <ns1:srgbClr val="E9E9E9"/>
              </ns1:solidFill>
              <ns1:prstDash val="solid"/>
            </ns1:ln>
          </c:spPr>
        </c:majorGridlines>
        <c:title>
          <c:tx>
            <c:rich>
              <ns1:bodyPr/>
              <ns1:lstStyle/>
              <ns1:p>
                <ns1:r>
                  <ns1:rPr sz="1350">
                    <ns1:latin typeface="DejaVu Sans"/>
                    <ns1:ea typeface="DejaVu Sans"/>
                    <ns1:cs typeface="DejaVu Sans"/>
                  </ns1:rPr>
                  <ns1:t>Outstanding balance (₹ lakh)</ns1:t>
                </ns1:r>
              </ns1:p>
            </c:rich>
          </c:tx>
          <c:overlay val="0"/>
          <c:txPr>
            <ns1:bodyPr anchorCtr="1"/>
            <ns1:lstStyle/>
            <ns1:p>
              <ns1:pPr>
                <ns1:defRPr sz="1350">
                  <ns1:latin typeface="DejaVu Sans"/>
                  <ns1:ea typeface="DejaVu Sans"/>
                  <ns1:cs typeface="DejaVu Sans"/>
                </ns1:defRPr>
              </ns1:pPr>
            </ns1:p>
          </c:txPr>
        </c:title>
        <c:numFmt formatCode="0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350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50112"/>
        <c:crossBetween val="between"/>
        <c:majorUnit val="10"/>
      </c:valAx>
      <c:spPr>
        <ns1:solidFill>
          <ns1:srgbClr val="FFFFFF"/>
        </ns1:solidFill>
      </c:spPr>
    </c:plotArea>
    <c:legend>
      <c:legendPos val="b"/>
      <c:overlay val="0"/>
      <c:txPr>
        <ns1:bodyPr anchorCtr="1"/>
        <ns1:lstStyle/>
        <ns1:p>
          <ns1:pPr>
            <ns1:defRPr sz="1350">
              <ns1:latin typeface="DejaVu Sans"/>
              <ns1:ea typeface="DejaVu Sans"/>
              <ns1:cs typeface="DejaVu Sans"/>
            </ns1:defRPr>
          </ns1:pPr>
        </ns1:p>
      </c:txPr>
    </c:legend>
    <c:plotVisOnly val="1"/>
  </c:chart>
  <c:spPr>
    <ns1:solidFill>
      <ns1:srgbClr val="FFFFFF"/>
    </ns1:solidFill>
    <ns1:ln w="0">
      <ns1:noFill/>
      <ns1:prstDash val="solid"/>
    </ns1:ln>
  </c:spPr>
  <c:externalData r:id="rIdEMIModel">
    <c:autoUpdate val="1"/>
  </c:externalData>
</c:chartSpace>
</file>

<file path=ppt/slides/charts/chart7.xml><?xml version="1.0" encoding="utf-8"?>
<c:chartSpace xmlns:c="http://schemas.openxmlformats.org/drawingml/2006/chart" xmlns:ns1="http://schemas.openxmlformats.org/drawingml/2006/main" xmlns:r="http://schemas.openxmlformats.org/officeDocument/2006/relationships">
  <c:lang val="en-US"/>
  <c:chart>
    <c:title>
      <c:tx>
        <c:rich>
          <ns1:bodyPr/>
          <ns1:lstStyle/>
          <ns1:p>
            <ns1:r>
              <ns1:rPr sz="1950" b="1">
                <ns1:latin typeface="DejaVu Sans"/>
                <ns1:ea typeface="DejaVu Sans"/>
                <ns1:cs typeface="DejaVu Sans"/>
              </ns1:rPr>
              <ns1:t>EMI Comparison</ns1:t>
            </ns1:r>
          </ns1:p>
        </c:rich>
      </c:tx>
      <c:overlay val="0"/>
      <c:txPr>
        <ns1:bodyPr anchorCtr="1"/>
        <ns1:lstStyle/>
        <ns1:p>
          <ns1:pPr>
            <ns1:defRPr sz="1950" b="1">
              <ns1:latin typeface="DejaVu Sans"/>
              <ns1:ea typeface="DejaVu Sans"/>
              <ns1:cs typeface="DejaVu Sans"/>
            </ns1:defRPr>
          </ns1:pPr>
        </ns1:p>
      </c:txPr>
    </c:title>
    <c:plotArea>
      <c:barChart>
        <c:barDir val="col"/>
        <c:grouping val="clustered"/>
        <c:varyColors val="0"/>
        <c:ser>
          <c:idx val="0"/>
          <c:order val="0"/>
          <c:tx>
            <c:strRef>
              <c:f>'PPT Chart Data'!$B$26</c:f>
              <c:strCache>
                <c:ptCount val="1"/>
                <c:pt idx="0">
                  <c:v>Months</c:v>
                </c:pt>
              </c:strCache>
            </c:strRef>
          </c:tx>
          <c:spPr>
            <ns1:solidFill>
              <ns1:srgbClr val="C73335"/>
            </ns1:solidFill>
          </c:spPr>
          <c:invertIfNegative val="0"/>
          <c:dPt>
            <c:idx val="0"/>
            <c:invertIfNegative val="0"/>
            <c:spPr>
              <ns1:solidFill>
                <ns1:srgbClr val="C73335"/>
              </ns1:solidFill>
            </c:spPr>
          </c:dPt>
          <c:dPt>
            <c:idx val="1"/>
            <c:invertIfNegative val="0"/>
            <c:spPr>
              <ns1:solidFill>
                <ns1:srgbClr val="C73335"/>
              </ns1:solidFill>
            </c:spPr>
          </c:dPt>
          <c:dPt>
            <c:idx val="2"/>
            <c:invertIfNegative val="0"/>
            <c:spPr>
              <ns1:solidFill>
                <ns1:srgbClr val="C73335"/>
              </ns1:solidFill>
            </c:spPr>
          </c:dPt>
          <c:dPt>
            <c:idx val="3"/>
            <c:invertIfNegative val="0"/>
            <c:spPr>
              <ns1:solidFill>
                <ns1:srgbClr val="C73335"/>
              </ns1:solidFill>
            </c:spPr>
          </c:dPt>
          <c:dPt>
            <c:idx val="4"/>
            <c:invertIfNegative val="0"/>
            <c:spPr>
              <ns1:solidFill>
                <ns1:srgbClr val="C73335"/>
              </ns1:solidFill>
            </c:spPr>
          </c:dPt>
          <c:dPt>
            <c:idx val="5"/>
            <c:invertIfNegative val="0"/>
            <c:spPr>
              <ns1:solidFill>
                <ns1:srgbClr val="BE8E12"/>
              </ns1:solidFill>
            </c:spPr>
          </c:dPt>
          <c:cat>
            <c:strRef>
              <c:f>'PPT Chart Data'!$A$27:$A$32</c:f>
              <c:strCache>
                <c:ptCount val="6"/>
                <c:pt idx="0">
                  <c:v>1 Standard</c:v>
                </c:pt>
                <c:pt idx="1">
                  <c:v>2 ₹43k</c:v>
                </c:pt>
                <c:pt idx="2">
                  <c:v>3 Extra EMI</c:v>
                </c:pt>
                <c:pt idx="3">
                  <c:v>4 5% rise</c:v>
                </c:pt>
                <c:pt idx="4">
                  <c:v>5 Transfer</c:v>
                </c:pt>
                <c:pt idx="5">
                  <c:v>6 Prepay</c:v>
                </c:pt>
              </c:strCache>
            </c:strRef>
          </c:cat>
          <c:val>
            <c:numRef>
              <c:f>'PPT Chart Data'!$B$27:$B$32</c:f>
              <c:numCache>
                <c:formatCode>0</c:formatCode>
                <c:ptCount val="6"/>
                <c:pt idx="0">
                  <c:v>240</c:v>
                </c:pt>
                <c:pt idx="1">
                  <c:v>225</c:v>
                </c:pt>
                <c:pt idx="2">
                  <c:v>192</c:v>
                </c:pt>
                <c:pt idx="3">
                  <c:v>132</c:v>
                </c:pt>
                <c:pt idx="4">
                  <c:v>130</c:v>
                </c:pt>
                <c:pt idx="5">
                  <c:v>121</c:v>
                </c:pt>
              </c:numCache>
            </c:numRef>
          </c:val>
        </c:ser>
        <c:dLbls>
          <c:numFmt formatCode="0" sourceLinked="0"/>
          <c:txPr>
            <ns1:bodyPr anchorCtr="1"/>
            <ns1:lstStyle/>
            <ns1:p>
              <ns1:pPr>
                <ns1:defRPr sz="1650" b="1">
                  <ns1:latin typeface="DejaVu Sans"/>
                  <ns1:ea typeface="DejaVu Sans"/>
                  <ns1:cs typeface="DejaVu Sans"/>
                </ns1:defRPr>
              </ns1:pPr>
            </ns1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575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72768"/>
      </c:catAx>
      <c:valAx>
        <c:axId val="48672768"/>
        <c:scaling>
          <c:orientation val="minMax"/>
          <c:max val="270"/>
          <c:min val="0"/>
        </c:scaling>
        <c:delete val="0"/>
        <c:axPos val="l"/>
        <c:majorGridlines>
          <c:spPr>
            <ns1:ln w="4763">
              <ns1:solidFill>
                <ns1:srgbClr val="E9E9E9"/>
              </ns1:solidFill>
              <ns1:prstDash val="solid"/>
            </ns1:ln>
          </c:spPr>
        </c:majorGridlines>
        <c:title>
          <c:tx>
            <c:rich>
              <ns1:bodyPr/>
              <ns1:lstStyle/>
              <ns1:p>
                <ns1:r>
                  <ns1:rPr sz="1500">
                    <ns1:latin typeface="DejaVu Sans"/>
                    <ns1:ea typeface="DejaVu Sans"/>
                    <ns1:cs typeface="DejaVu Sans"/>
                  </ns1:rPr>
                  <ns1:t>Loan tenure (months)</ns1:t>
                </ns1:r>
              </ns1:p>
            </c:rich>
          </c:tx>
          <c:overlay val="0"/>
          <c:txPr>
            <ns1:bodyPr anchorCtr="1"/>
            <ns1:lstStyle/>
            <ns1:p>
              <ns1:pPr>
                <ns1:defRPr sz="1500">
                  <ns1:latin typeface="DejaVu Sans"/>
                  <ns1:ea typeface="DejaVu Sans"/>
                  <ns1:cs typeface="DejaVu Sans"/>
                </ns1:defRPr>
              </ns1:pPr>
            </ns1:p>
          </c:txPr>
        </c:title>
        <c:numFmt formatCode="0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575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50112"/>
        <c:crossBetween val="between"/>
      </c:valAx>
      <c:spPr>
        <ns1:solidFill>
          <ns1:srgbClr val="FFFFFF"/>
        </ns1:solidFill>
      </c:spPr>
    </c:plotArea>
    <c:plotVisOnly val="1"/>
  </c:chart>
  <c:spPr>
    <ns1:solidFill>
      <ns1:srgbClr val="FFFFFF"/>
    </ns1:solidFill>
    <ns1:ln w="0">
      <ns1:noFill/>
      <ns1:prstDash val="solid"/>
    </ns1:ln>
  </c:spPr>
  <c:externalData r:id="rIdEMIModel">
    <c:autoUpdate val="1"/>
  </c:externalData>
</c:chartSpace>
</file>

<file path=ppt/slides/charts/chart8.xml><?xml version="1.0" encoding="utf-8"?>
<c:chartSpace xmlns:c="http://schemas.openxmlformats.org/drawingml/2006/chart" xmlns:ns1="http://schemas.openxmlformats.org/drawingml/2006/main" xmlns:r="http://schemas.openxmlformats.org/officeDocument/2006/relationships">
  <c:lang val="en-US"/>
  <c:chart>
    <c:title>
      <c:tx>
        <c:rich>
          <ns1:bodyPr/>
          <ns1:lstStyle/>
          <ns1:p>
            <ns1:r>
              <ns1:rPr sz="1950" b="1">
                <ns1:latin typeface="DejaVu Sans"/>
                <ns1:ea typeface="DejaVu Sans"/>
                <ns1:cs typeface="DejaVu Sans"/>
              </ns1:rPr>
              <ns1:t>EMI Comparison</ns1:t>
            </ns1:r>
          </ns1:p>
        </c:rich>
      </c:tx>
      <c:overlay val="0"/>
      <c:txPr>
        <ns1:bodyPr anchorCtr="1"/>
        <ns1:lstStyle/>
        <ns1:p>
          <ns1:pPr>
            <ns1:defRPr sz="1950" b="1">
              <ns1:latin typeface="DejaVu Sans"/>
              <ns1:ea typeface="DejaVu Sans"/>
              <ns1:cs typeface="DejaVu Sans"/>
            </ns1:defRPr>
          </ns1:pPr>
        </ns1:p>
      </c:txPr>
    </c:title>
    <c:plotArea>
      <c:barChart>
        <c:barDir val="col"/>
        <c:grouping val="clustered"/>
        <c:varyColors val="0"/>
        <c:ser>
          <c:idx val="0"/>
          <c:order val="0"/>
          <c:tx>
            <c:strRef>
              <c:f>'PPT Chart Data'!$D$26</c:f>
              <c:strCache>
                <c:ptCount val="1"/>
                <c:pt idx="0">
                  <c:v>Interest (₹ lakh)</c:v>
                </c:pt>
              </c:strCache>
            </c:strRef>
          </c:tx>
          <c:spPr>
            <ns1:solidFill>
              <ns1:srgbClr val="C73335"/>
            </ns1:solidFill>
          </c:spPr>
          <c:invertIfNegative val="0"/>
          <c:dPt>
            <c:idx val="0"/>
            <c:invertIfNegative val="0"/>
            <c:spPr>
              <ns1:solidFill>
                <ns1:srgbClr val="C73335"/>
              </ns1:solidFill>
            </c:spPr>
          </c:dPt>
          <c:dPt>
            <c:idx val="1"/>
            <c:invertIfNegative val="0"/>
            <c:spPr>
              <ns1:solidFill>
                <ns1:srgbClr val="C73335"/>
              </ns1:solidFill>
            </c:spPr>
          </c:dPt>
          <c:dPt>
            <c:idx val="2"/>
            <c:invertIfNegative val="0"/>
            <c:spPr>
              <ns1:solidFill>
                <ns1:srgbClr val="C73335"/>
              </ns1:solidFill>
            </c:spPr>
          </c:dPt>
          <c:dPt>
            <c:idx val="3"/>
            <c:invertIfNegative val="0"/>
            <c:spPr>
              <ns1:solidFill>
                <ns1:srgbClr val="C73335"/>
              </ns1:solidFill>
            </c:spPr>
          </c:dPt>
          <c:dPt>
            <c:idx val="4"/>
            <c:invertIfNegative val="0"/>
            <c:spPr>
              <ns1:solidFill>
                <ns1:srgbClr val="C73335"/>
              </ns1:solidFill>
            </c:spPr>
          </c:dPt>
          <c:dPt>
            <c:idx val="5"/>
            <c:invertIfNegative val="0"/>
            <c:spPr>
              <ns1:solidFill>
                <ns1:srgbClr val="BE8E12"/>
              </ns1:solidFill>
            </c:spPr>
          </c:dPt>
          <c:cat>
            <c:strRef>
              <c:f>'PPT Chart Data'!$A$27:$A$32</c:f>
              <c:strCache>
                <c:ptCount val="6"/>
                <c:pt idx="0">
                  <c:v>1 Standard</c:v>
                </c:pt>
                <c:pt idx="1">
                  <c:v>2 ₹43k</c:v>
                </c:pt>
                <c:pt idx="2">
                  <c:v>3 Extra EMI</c:v>
                </c:pt>
                <c:pt idx="3">
                  <c:v>4 5% rise</c:v>
                </c:pt>
                <c:pt idx="4">
                  <c:v>5 Transfer</c:v>
                </c:pt>
                <c:pt idx="5">
                  <c:v>6 Prepay</c:v>
                </c:pt>
              </c:strCache>
            </c:strRef>
          </c:cat>
          <c:val>
            <c:numRef>
              <c:f>'PPT Chart Data'!$D$27:$D$32</c:f>
              <c:numCache>
                <c:formatCode>0.00</c:formatCode>
                <c:ptCount val="6"/>
                <c:pt idx="0">
                  <c:v>50.372808279214986</c:v>
                </c:pt>
                <c:pt idx="1">
                  <c:v>46.58819021694671</c:v>
                </c:pt>
                <c:pt idx="2">
                  <c:v>38.63621406860539</c:v>
                </c:pt>
                <c:pt idx="3">
                  <c:v>28.061883484923015</c:v>
                </c:pt>
                <c:pt idx="4">
                  <c:v>27.28710103437129</c:v>
                </c:pt>
                <c:pt idx="5">
                  <c:v>24.802081225777023</c:v>
                </c:pt>
              </c:numCache>
            </c:numRef>
          </c:val>
        </c:ser>
        <c:dLbls>
          <c:numFmt formatCode="0.00" sourceLinked="0"/>
          <c:txPr>
            <ns1:bodyPr anchorCtr="1"/>
            <ns1:lstStyle/>
            <ns1:p>
              <ns1:pPr>
                <ns1:defRPr sz="1650" b="1">
                  <ns1:latin typeface="DejaVu Sans"/>
                  <ns1:ea typeface="DejaVu Sans"/>
                  <ns1:cs typeface="DejaVu Sans"/>
                </ns1:defRPr>
              </ns1:pPr>
            </ns1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575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72768"/>
      </c:catAx>
      <c:valAx>
        <c:axId val="48672768"/>
        <c:scaling>
          <c:orientation val="minMax"/>
          <c:max val="57"/>
          <c:min val="0"/>
        </c:scaling>
        <c:delete val="0"/>
        <c:axPos val="l"/>
        <c:majorGridlines>
          <c:spPr>
            <ns1:ln w="4763">
              <ns1:solidFill>
                <ns1:srgbClr val="E9E9E9"/>
              </ns1:solidFill>
              <ns1:prstDash val="solid"/>
            </ns1:ln>
          </c:spPr>
        </c:majorGridlines>
        <c:title>
          <c:tx>
            <c:rich>
              <ns1:bodyPr/>
              <ns1:lstStyle/>
              <ns1:p>
                <ns1:r>
                  <ns1:rPr sz="1500">
                    <ns1:latin typeface="DejaVu Sans"/>
                    <ns1:ea typeface="DejaVu Sans"/>
                    <ns1:cs typeface="DejaVu Sans"/>
                  </ns1:rPr>
                  <ns1:t>Interest paid (₹ lakh)</ns1:t>
                </ns1:r>
              </ns1:p>
            </c:rich>
          </c:tx>
          <c:overlay val="0"/>
          <c:txPr>
            <ns1:bodyPr anchorCtr="1"/>
            <ns1:lstStyle/>
            <ns1:p>
              <ns1:pPr>
                <ns1:defRPr sz="1500">
                  <ns1:latin typeface="DejaVu Sans"/>
                  <ns1:ea typeface="DejaVu Sans"/>
                  <ns1:cs typeface="DejaVu Sans"/>
                </ns1:defRPr>
              </ns1:pPr>
            </ns1:p>
          </c:txPr>
        </c:title>
        <c:numFmt formatCode="0.00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575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50112"/>
        <c:crossBetween val="between"/>
      </c:valAx>
      <c:spPr>
        <ns1:solidFill>
          <ns1:srgbClr val="FFFFFF"/>
        </ns1:solidFill>
      </c:spPr>
    </c:plotArea>
    <c:plotVisOnly val="1"/>
  </c:chart>
  <c:spPr>
    <ns1:solidFill>
      <ns1:srgbClr val="FFFFFF"/>
    </ns1:solidFill>
    <ns1:ln w="0">
      <ns1:noFill/>
      <ns1:prstDash val="solid"/>
    </ns1:ln>
  </c:spPr>
  <c:externalData r:id="rIdEMIModel">
    <c:autoUpdate val="1"/>
  </c:externalData>
</c:chartSpace>
</file>

<file path=ppt/slides/charts/chart9.xml><?xml version="1.0" encoding="utf-8"?>
<c:chartSpace xmlns:c="http://schemas.openxmlformats.org/drawingml/2006/chart" xmlns:ns1="http://schemas.openxmlformats.org/drawingml/2006/main" xmlns:r="http://schemas.openxmlformats.org/officeDocument/2006/relationships">
  <c:lang val="en-US"/>
  <c:chart>
    <c:title>
      <c:tx>
        <c:rich>
          <ns1:bodyPr/>
          <ns1:lstStyle/>
          <ns1:p>
            <ns1:r>
              <ns1:rPr sz="1875" b="1">
                <ns1:solidFill>
                  <ns1:srgbClr val="242424"/>
                </ns1:solidFill>
                <ns1:latin typeface="DejaVu Sans"/>
                <ns1:ea typeface="DejaVu Sans"/>
                <ns1:cs typeface="DejaVu Sans"/>
              </ns1:rPr>
              <ns1:t>EMI Comparison</ns1:t>
            </ns1:r>
          </ns1:p>
        </c:rich>
      </c:tx>
      <c:overlay val="0"/>
      <c:txPr>
        <ns1:bodyPr anchorCtr="1"/>
        <ns1:lstStyle/>
        <ns1:p>
          <ns1:pPr>
            <ns1:defRPr sz="1875" b="1">
              <ns1:solidFill>
                <ns1:srgbClr val="242424"/>
              </ns1:solidFill>
              <ns1:latin typeface="DejaVu Sans"/>
              <ns1:ea typeface="DejaVu Sans"/>
              <ns1:cs typeface="DejaVu Sans"/>
            </ns1:defRPr>
          </ns1:pPr>
        </ns1:p>
      </c:txPr>
    </c:title>
    <c:plotArea>
      <c:lineChart>
        <c:grouping val="standard"/>
        <c:varyColors val="0"/>
        <c:ser>
          <c:idx val="0"/>
          <c:order val="0"/>
          <c:tx>
            <c:strRef>
              <c:f>'PPT Chart Data'!$B$1</c:f>
              <c:strCache>
                <c:ptCount val="1"/>
                <c:pt idx="0">
                  <c:v>Standard</c:v>
                </c:pt>
              </c:strCache>
            </c:strRef>
          </c:tx>
          <c:spPr>
            <ns1:ln w="23813">
              <ns1:solidFill>
                <ns1:srgbClr val="702126"/>
              </ns1:solidFill>
              <ns1:prstDash val="dash"/>
            </ns1:ln>
          </c:spPr>
          <c:marker>
            <c:symbol val="none"/>
          </c:marker>
          <c:cat>
            <c:numRef>
              <c:f>'PPT 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'PPT Chart Data'!$B$2:$B$22</c:f>
              <c:numCache>
                <c:formatCode>0</c:formatCode>
                <c:ptCount val="21"/>
                <c:pt idx="0">
                  <c:v>50</c:v>
                </c:pt>
                <c:pt idx="1">
                  <c:v>48.94316685033819</c:v>
                </c:pt>
                <c:pt idx="2">
                  <c:v>47.798617070476624</c:v>
                </c:pt>
                <c:pt idx="3">
                  <c:v>46.559070223369915</c:v>
                </c:pt>
                <c:pt idx="4">
                  <c:v>45.21664159928853</c:v>
                </c:pt>
                <c:pt idx="5">
                  <c:v>43.7627920614841</c:v>
                </c:pt>
                <c:pt idx="6">
                  <c:v>42.188273729069586</c:v>
                </c:pt>
                <c:pt idx="7">
                  <c:v>40.48307115160527</c:v>
                </c:pt>
                <c:pt idx="8">
                  <c:v>38.636337601204524</c:v>
                </c:pt>
                <c:pt idx="9">
                  <c:v>36.63632607691563</c:v>
                </c:pt>
                <c:pt idx="10">
                  <c:v>34.47031458250142</c:v>
                </c:pt>
                <c:pt idx="11">
                  <c:v>32.12452520231145</c:v>
                </c:pt>
                <c:pt idx="12">
                  <c:v>29.5840364604914</c:v>
                </c:pt>
                <c:pt idx="13">
                  <c:v>26.832688406050256</c:v>
                </c:pt>
                <c:pt idx="14">
                  <c:v>23.852979820034694</c:v>
                </c:pt>
                <c:pt idx="15">
                  <c:v>20.625956890949734</c:v>
                </c:pt>
                <c:pt idx="16">
                  <c:v>17.131092650294192</c:v>
                </c:pt>
                <c:pt idx="17">
                  <c:v>13.34615640130503</c:v>
                </c:pt>
                <c:pt idx="18">
                  <c:v>9.2470723103519</c:v>
                </c:pt>
                <c:pt idx="19">
                  <c:v>4.807766261487148</c:v>
                </c:pt>
                <c:pt idx="20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'PPT Chart Data'!$C$1</c:f>
              <c:strCache>
                <c:ptCount val="1"/>
                <c:pt idx="0">
                  <c:v>Fixed ₹43k</c:v>
                </c:pt>
              </c:strCache>
            </c:strRef>
          </c:tx>
          <c:spPr>
            <ns1:ln w="23813">
              <ns1:solidFill>
                <ns1:srgbClr val="C99A15"/>
              </ns1:solidFill>
              <ns1:prstDash val="solid"/>
            </ns1:ln>
          </c:spPr>
          <c:marker>
            <c:symbol val="none"/>
          </c:marker>
          <c:cat>
            <c:numRef>
              <c:f>'PPT 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'PPT Chart Data'!$C$2:$C$22</c:f>
              <c:numCache>
                <c:formatCode>0</c:formatCode>
                <c:ptCount val="21"/>
                <c:pt idx="0">
                  <c:v>50</c:v>
                </c:pt>
                <c:pt idx="1">
                  <c:v>48.79650715129109</c:v>
                </c:pt>
                <c:pt idx="2">
                  <c:v>47.49312498969299</c:v>
                </c:pt>
                <c:pt idx="3">
                  <c:v>46.08156275150052</c:v>
                </c:pt>
                <c:pt idx="4">
                  <c:v>44.55284154371</c:v>
                </c:pt>
                <c:pt idx="5">
                  <c:v>42.897237229626654</c:v>
                </c:pt>
                <c:pt idx="6">
                  <c:v>41.104218574006005</c:v>
                </c:pt>
                <c:pt idx="7">
                  <c:v>39.16238025427219</c:v>
                </c:pt>
                <c:pt idx="8">
                  <c:v>37.059370311700526</c:v>
                </c:pt>
                <c:pt idx="9">
                  <c:v>34.78181158108413</c:v>
                </c:pt>
                <c:pt idx="10">
                  <c:v>32.31521659910144</c:v>
                </c:pt>
                <c:pt idx="11">
                  <c:v>29.643895450120294</c:v>
                </c:pt>
                <c:pt idx="12">
                  <c:v>26.750855963249254</c:v>
                </c:pt>
                <c:pt idx="13">
                  <c:v>23.61769562579325</c:v>
                </c:pt>
                <c:pt idx="14">
                  <c:v>20.22448452557954</c:v>
                </c:pt>
                <c:pt idx="15">
                  <c:v>16.549638577554337</c:v>
                </c:pt>
                <c:pt idx="16">
                  <c:v>12.569782228249458</c:v>
                </c:pt>
                <c:pt idx="17">
                  <c:v>8.259599764787536</c:v>
                </c:pt>
                <c:pt idx="18">
                  <c:v>3.5916742826078907</c:v>
                </c:pt>
                <c:pt idx="19">
                  <c:v>0</c:v>
                </c:pt>
                <c:pt idx="20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'PPT Chart Data'!$D$1</c:f>
              <c:strCache>
                <c:ptCount val="1"/>
                <c:pt idx="0">
                  <c:v>Extra EMI</c:v>
                </c:pt>
              </c:strCache>
            </c:strRef>
          </c:tx>
          <c:spPr>
            <ns1:ln w="23813">
              <ns1:solidFill>
                <ns1:srgbClr val="E26249"/>
              </ns1:solidFill>
              <ns1:prstDash val="solid"/>
            </ns1:ln>
          </c:spPr>
          <c:marker>
            <c:symbol val="none"/>
          </c:marker>
          <c:cat>
            <c:numRef>
              <c:f>'PPT 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'PPT Chart Data'!$D$2:$D$22</c:f>
              <c:numCache>
                <c:formatCode>0</c:formatCode>
                <c:ptCount val="21"/>
                <c:pt idx="0">
                  <c:v>50</c:v>
                </c:pt>
                <c:pt idx="1">
                  <c:v>48.36650715129109</c:v>
                </c:pt>
                <c:pt idx="2">
                  <c:v>46.59743520176575</c:v>
                </c:pt>
                <c:pt idx="3">
                  <c:v>44.68153115292279</c:v>
                </c:pt>
                <c:pt idx="4">
                  <c:v>42.60660801293537</c:v>
                </c:pt>
                <c:pt idx="5">
                  <c:v>40.3594672756655</c:v>
                </c:pt>
                <c:pt idx="6">
                  <c:v>37.92581496547516</c:v>
                </c:pt>
                <c:pt idx="7">
                  <c:v>35.29017071379808</c:v>
                </c:pt>
                <c:pt idx="8">
                  <c:v>32.435769289111725</c:v>
                </c:pt>
                <c:pt idx="9">
                  <c:v>29.344453953945767</c:v>
                </c:pt>
                <c:pt idx="10">
                  <c:v>25.996560970574528</c:v>
                </c:pt>
                <c:pt idx="11">
                  <c:v>22.37079452073916</c:v>
                </c:pt>
                <c:pt idx="12">
                  <c:v>18.44409124376823</c:v>
                </c:pt>
                <c:pt idx="13">
                  <c:v>14.191473531429274</c:v>
                </c:pt>
                <c:pt idx="14">
                  <c:v>9.5858906463253</c:v>
                </c:pt>
                <c:pt idx="15">
                  <c:v>4.598046653196588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'PPT Chart Data'!$E$1</c:f>
              <c:strCache>
                <c:ptCount val="1"/>
                <c:pt idx="0">
                  <c:v>5% + extra</c:v>
                </c:pt>
              </c:strCache>
            </c:strRef>
          </c:tx>
          <c:spPr>
            <ns1:ln w="23813">
              <ns1:solidFill>
                <ns1:srgbClr val="B22337"/>
              </ns1:solidFill>
              <ns1:prstDash val="solid"/>
            </ns1:ln>
          </c:spPr>
          <c:marker>
            <c:symbol val="none"/>
          </c:marker>
          <c:cat>
            <c:numRef>
              <c:f>'PPT 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'PPT Chart Data'!$E$2:$E$22</c:f>
              <c:numCache>
                <c:formatCode>0</c:formatCode>
                <c:ptCount val="21"/>
                <c:pt idx="0">
                  <c:v>50</c:v>
                </c:pt>
                <c:pt idx="1">
                  <c:v>48.36650715129109</c:v>
                </c:pt>
                <c:pt idx="2">
                  <c:v>46.30826179231152</c:v>
                </c:pt>
                <c:pt idx="3">
                  <c:v>43.77555100372087</c:v>
                </c:pt>
                <c:pt idx="4">
                  <c:v>40.71381278486786</c:v>
                </c:pt>
                <c:pt idx="5">
                  <c:v>37.0631974357569</c:v>
                </c:pt>
                <c:pt idx="6">
                  <c:v>32.75809072660037</c:v>
                </c:pt>
                <c:pt idx="7">
                  <c:v>27.726595592978466</c:v>
                </c:pt>
                <c:pt idx="8">
                  <c:v>21.889968819367287</c:v>
                </c:pt>
                <c:pt idx="9">
                  <c:v>15.162008875462872</c:v>
                </c:pt>
                <c:pt idx="10">
                  <c:v>7.44839074639652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'PPT Chart Data'!$F$1</c:f>
              <c:strCache>
                <c:ptCount val="1"/>
                <c:pt idx="0">
                  <c:v>Bank transfer</c:v>
                </c:pt>
              </c:strCache>
            </c:strRef>
          </c:tx>
          <c:spPr>
            <ns1:ln w="23813">
              <ns1:solidFill>
                <ns1:srgbClr val="9E7410"/>
              </ns1:solidFill>
              <ns1:prstDash val="solid"/>
            </ns1:ln>
          </c:spPr>
          <c:marker>
            <c:symbol val="none"/>
          </c:marker>
          <c:cat>
            <c:numRef>
              <c:f>'PPT 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'PPT Chart Data'!$F$2:$F$22</c:f>
              <c:numCache>
                <c:formatCode>0</c:formatCode>
                <c:ptCount val="21"/>
                <c:pt idx="0">
                  <c:v>50</c:v>
                </c:pt>
                <c:pt idx="1">
                  <c:v>48.36650715129109</c:v>
                </c:pt>
                <c:pt idx="2">
                  <c:v>46.30826179231152</c:v>
                </c:pt>
                <c:pt idx="3">
                  <c:v>43.77555100372087</c:v>
                </c:pt>
                <c:pt idx="4">
                  <c:v>40.60336000100391</c:v>
                </c:pt>
                <c:pt idx="5">
                  <c:v>36.84200399270188</c:v>
                </c:pt>
                <c:pt idx="6">
                  <c:v>32.427445529201</c:v>
                </c:pt>
                <c:pt idx="7">
                  <c:v>27.289668129247627</c:v>
                </c:pt>
                <c:pt idx="8">
                  <c:v>21.35215428638896</c:v>
                </c:pt>
                <c:pt idx="9">
                  <c:v>14.531319462565847</c:v>
                </c:pt>
                <c:pt idx="10">
                  <c:v>6.735898429555084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'PPT Chart Data'!$G$1</c:f>
              <c:strCache>
                <c:ptCount val="1"/>
                <c:pt idx="0">
                  <c:v>Prepayments</c:v>
                </c:pt>
              </c:strCache>
            </c:strRef>
          </c:tx>
          <c:spPr>
            <ns1:ln w="28575">
              <ns1:solidFill>
                <ns1:srgbClr val="78252D"/>
              </ns1:solidFill>
              <ns1:prstDash val="dash"/>
            </ns1:ln>
          </c:spPr>
          <c:marker>
            <c:symbol val="none"/>
          </c:marker>
          <c:cat>
            <c:numRef>
              <c:f>'PPT 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'PPT Chart Data'!$G$2:$G$22</c:f>
              <c:numCache>
                <c:formatCode>0</c:formatCode>
                <c:ptCount val="21"/>
                <c:pt idx="0">
                  <c:v>50</c:v>
                </c:pt>
                <c:pt idx="1">
                  <c:v>48.36650715129109</c:v>
                </c:pt>
                <c:pt idx="2">
                  <c:v>46.30826179231152</c:v>
                </c:pt>
                <c:pt idx="3">
                  <c:v>43.77555100372087</c:v>
                </c:pt>
                <c:pt idx="4">
                  <c:v>38.52459787149244</c:v>
                </c:pt>
                <c:pt idx="5">
                  <c:v>32.59629024491283</c:v>
                </c:pt>
                <c:pt idx="6">
                  <c:v>27.840745782641935</c:v>
                </c:pt>
                <c:pt idx="7">
                  <c:v>22.3345967761588</c:v>
                </c:pt>
                <c:pt idx="8">
                  <c:v>15.999126298755575</c:v>
                </c:pt>
                <c:pt idx="9">
                  <c:v>8.74837375008407</c:v>
                </c:pt>
                <c:pt idx="10">
                  <c:v>0.4885070109466923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</c:numCache>
            </c:numRef>
          </c:val>
          <c:smooth val="0"/>
        </c:ser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ns1:bodyPr/>
              <ns1:lstStyle/>
              <ns1:p>
                <ns1:r>
                  <ns1:rPr sz="1350">
                    <ns1:latin typeface="DejaVu Sans"/>
                    <ns1:ea typeface="DejaVu Sans"/>
                    <ns1:cs typeface="DejaVu Sans"/>
                  </ns1:rPr>
                  <ns1:t>Years from loan start</ns1:t>
                </ns1:r>
              </ns1:p>
            </c:rich>
          </c:tx>
          <c:overlay val="0"/>
          <c:txPr>
            <ns1:bodyPr anchorCtr="1"/>
            <ns1:lstStyle/>
            <ns1:p>
              <ns1:pPr>
                <ns1:defRPr sz="1350">
                  <ns1:latin typeface="DejaVu Sans"/>
                  <ns1:ea typeface="DejaVu Sans"/>
                  <ns1:cs typeface="DejaVu Sans"/>
                </ns1:defRPr>
              </ns1:pPr>
            </ns1:p>
          </c:txPr>
        </c:title>
        <c:numFmt formatCode="General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275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72768"/>
      </c:catAx>
      <c:valAx>
        <c:axId val="48672768"/>
        <c:scaling>
          <c:orientation val="minMax"/>
          <c:max val="50"/>
          <c:min val="0"/>
        </c:scaling>
        <c:delete val="0"/>
        <c:axPos val="l"/>
        <c:majorGridlines>
          <c:spPr>
            <ns1:ln w="4763">
              <ns1:solidFill>
                <ns1:srgbClr val="E9E9E9"/>
              </ns1:solidFill>
              <ns1:prstDash val="solid"/>
            </ns1:ln>
          </c:spPr>
        </c:majorGridlines>
        <c:title>
          <c:tx>
            <c:rich>
              <ns1:bodyPr/>
              <ns1:lstStyle/>
              <ns1:p>
                <ns1:r>
                  <ns1:rPr sz="1350">
                    <ns1:latin typeface="DejaVu Sans"/>
                    <ns1:ea typeface="DejaVu Sans"/>
                    <ns1:cs typeface="DejaVu Sans"/>
                  </ns1:rPr>
                  <ns1:t>Outstanding balance (₹ lakh)</ns1:t>
                </ns1:r>
              </ns1:p>
            </c:rich>
          </c:tx>
          <c:overlay val="0"/>
          <c:txPr>
            <ns1:bodyPr anchorCtr="1"/>
            <ns1:lstStyle/>
            <ns1:p>
              <ns1:pPr>
                <ns1:defRPr sz="1350">
                  <ns1:latin typeface="DejaVu Sans"/>
                  <ns1:ea typeface="DejaVu Sans"/>
                  <ns1:cs typeface="DejaVu Sans"/>
                </ns1:defRPr>
              </ns1:pPr>
            </ns1:p>
          </c:txPr>
        </c:title>
        <c:numFmt formatCode="0"/>
        <c:majorTickMark val="none"/>
        <c:minorTickMark val="none"/>
        <c:spPr>
          <ns1:ln w="9525">
            <ns1:solidFill>
              <ns1:srgbClr val="D4D4D4"/>
            </ns1:solidFill>
            <ns1:prstDash val="solid"/>
          </ns1:ln>
        </c:spPr>
        <c:txPr>
          <ns1:bodyPr anchorCtr="1"/>
          <ns1:lstStyle/>
          <ns1:p>
            <ns1:pPr>
              <ns1:defRPr sz="1350">
                <ns1:solidFill>
                  <ns1:srgbClr val="666666"/>
                </ns1:solidFill>
                <ns1:latin typeface="DejaVu Sans"/>
                <ns1:ea typeface="DejaVu Sans"/>
                <ns1:cs typeface="DejaVu Sans"/>
              </ns1:defRPr>
            </ns1:pPr>
          </ns1:p>
        </c:txPr>
        <c:crossAx val="48650112"/>
        <c:crossBetween val="between"/>
        <c:majorUnit val="10"/>
      </c:valAx>
      <c:spPr>
        <ns1:solidFill>
          <ns1:srgbClr val="FFFFFF"/>
        </ns1:solidFill>
      </c:spPr>
    </c:plotArea>
    <c:legend>
      <c:legendPos val="b"/>
      <c:overlay val="0"/>
      <c:txPr>
        <ns1:bodyPr anchorCtr="1"/>
        <ns1:lstStyle/>
        <ns1:p>
          <ns1:pPr>
            <ns1:defRPr sz="1350">
              <ns1:latin typeface="DejaVu Sans"/>
              <ns1:ea typeface="DejaVu Sans"/>
              <ns1:cs typeface="DejaVu Sans"/>
            </ns1:defRPr>
          </ns1:pPr>
        </ns1:p>
      </c:txPr>
    </c:legend>
    <c:plotVisOnly val="1"/>
  </c:chart>
  <c:spPr>
    <ns1:solidFill>
      <ns1:srgbClr val="FFFFFF"/>
    </ns1:solidFill>
    <ns1:ln w="0">
      <ns1:noFill/>
      <ns1:prstDash val="solid"/>
    </ns1:ln>
  </c:spPr>
  <c:externalData r:id="rIdEMIModel">
    <c:autoUpdate val="1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02C4004-A8EC-4E48-9522-1E3484EC4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EMI Comparison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42514F9A-E758-4A77-A00A-4EFB38154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3429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cover-heading">
            <a:extLst xmlns:a="http://schemas.openxmlformats.org/drawingml/2006/main">
              <a:ext uri="{FF2B5EF4-FFF2-40B4-BE49-F238E27FC236}">
                <a16:creationId xmlns:a16="http://schemas.microsoft.com/office/drawing/2014/main" id="{5C6CA1CF-50C9-4472-8D28-64D0C09FF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858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00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4500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₹50 lakh home loan</a:t>
            </a:r>
          </a:p>
        </p:txBody>
      </p:sp>
      <p:sp>
        <p:nvSpPr>
          <p:cNvPr id="4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F11106BC-D074-4793-8AA3-3B8EAFD16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1085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How repayment choices change tenure and interest</a:t>
            </a:r>
          </a:p>
        </p:txBody>
      </p:sp>
      <p:sp>
        <p:nvSpPr>
          <p:cNvPr id="5" name="cover-result">
            <a:extLst xmlns:a="http://schemas.openxmlformats.org/drawingml/2006/main">
              <a:ext uri="{FF2B5EF4-FFF2-40B4-BE49-F238E27FC236}">
                <a16:creationId xmlns:a16="http://schemas.microsoft.com/office/drawing/2014/main" id="{857D8E3F-2F5C-4419-953E-E9AC92615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48050"/>
            <a:ext cx="44291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125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4125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4125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20 years</a:t>
            </a:r>
          </a:p>
        </p:txBody>
      </p:sp>
      <p:sp>
        <p:nvSpPr>
          <p:cNvPr id="6" name="cover-result-label">
            <a:extLst xmlns:a="http://schemas.openxmlformats.org/drawingml/2006/main">
              <a:ext uri="{FF2B5EF4-FFF2-40B4-BE49-F238E27FC236}">
                <a16:creationId xmlns:a16="http://schemas.microsoft.com/office/drawing/2014/main" id="{041F3F76-8FC4-4AE5-AE2B-6EF46C897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4429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Standard EMI</a:t>
            </a:r>
          </a:p>
        </p:txBody>
      </p:sp>
      <p:sp>
        <p:nvSpPr>
          <p:cNvPr id="7" name="cover-final">
            <a:extLst xmlns:a="http://schemas.openxmlformats.org/drawingml/2006/main">
              <a:ext uri="{FF2B5EF4-FFF2-40B4-BE49-F238E27FC236}">
                <a16:creationId xmlns:a16="http://schemas.microsoft.com/office/drawing/2014/main" id="{B180B365-E59B-48CB-9059-B771B08CA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448050"/>
            <a:ext cx="5476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BE8E1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BE8E12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BE8E12"/>
                </a:solidFill>
                <a:latin typeface="DejaVu Sans"/>
                <a:ea typeface="DejaVu Sans"/>
                <a:cs typeface="DejaVu Sans"/>
              </a:rPr>
              <a:t>10 years 1 month</a:t>
            </a:r>
          </a:p>
        </p:txBody>
      </p:sp>
      <p:sp>
        <p:nvSpPr>
          <p:cNvPr id="8" name="cover-final-label">
            <a:extLst xmlns:a="http://schemas.openxmlformats.org/drawingml/2006/main">
              <a:ext uri="{FF2B5EF4-FFF2-40B4-BE49-F238E27FC236}">
                <a16:creationId xmlns:a16="http://schemas.microsoft.com/office/drawing/2014/main" id="{DDCB941C-BDFA-4FC1-845F-1CACA823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238625"/>
            <a:ext cx="5476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Annual rise, transfer and prepayments</a:t>
            </a:r>
          </a:p>
        </p:txBody>
      </p:sp>
      <p:sp>
        <p:nvSpPr>
          <p:cNvPr id="9" name="cover-basis">
            <a:extLst xmlns:a="http://schemas.openxmlformats.org/drawingml/2006/main">
              <a:ext uri="{FF2B5EF4-FFF2-40B4-BE49-F238E27FC236}">
                <a16:creationId xmlns:a16="http://schemas.microsoft.com/office/drawing/2014/main" id="{360E96BD-F0D3-403B-8AB5-8005F0EE8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10972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Six situations from the attached monthly EMI workbook</a:t>
            </a:r>
          </a:p>
        </p:txBody>
      </p:sp>
    </p:spTree>
    <p:extLst>
      <p:ext uri="{BB962C8B-B14F-4D97-AF65-F5344CB8AC3E}">
        <p14:creationId xmlns:p14="http://schemas.microsoft.com/office/powerpoint/2010/main" val="8673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A05BBB2-DD6F-4E5F-B1C4-0E7B7581D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Loan assumptions</a:t>
            </a:r>
          </a:p>
        </p:txBody>
      </p:sp>
      <p:sp>
        <p:nvSpPr>
          <p:cNvPr id="2" name="slide-subtitle">
            <a:extLst xmlns:a="http://schemas.openxmlformats.org/drawingml/2006/main">
              <a:ext uri="{FF2B5EF4-FFF2-40B4-BE49-F238E27FC236}">
                <a16:creationId xmlns:a16="http://schemas.microsoft.com/office/drawing/2014/main" id="{97F78DBD-3DF7-42D7-BF57-72880C9AE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Same ₹50 lakh principal. Original term 20 years. Initial rate 8%.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9347FC26-C455-460D-9165-FD65ECB90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3429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108DBD-1262-462F-ACC2-669E52409EDC}"/>
              </a:ext>
            </a:extLst>
          </p:cNvPr>
          <p:cNvGraphicFramePr/>
          <p:nvPr/>
        </p:nvGraphicFramePr>
        <p:xfrm>
          <a:off xmlns:a="http://schemas.openxmlformats.org/drawingml/2006/main" x="609600" y="1905000"/>
          <a:ext xmlns:a="http://schemas.openxmlformats.org/drawingml/2006/main" cx="676275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86125"/>
                <a:gridCol w="3476625"/>
              </a:tblGrid>
              <a:tr h="647700">
                <a:tc>
                  <a:txBody>
                    <a:bodyPr lIns="95250" tIns="95250" rIns="95250" bIns="952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Item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T w="0">
                      <a:solidFill>
                        <a:srgbClr val="FFFFFF"/>
                      </a:solidFill>
                      <a:prstDash val="solid"/>
                    </a:lnT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C73335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Workbook value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T w="0">
                      <a:solidFill>
                        <a:srgbClr val="FFFFFF"/>
                      </a:solidFill>
                      <a:prstDash val="solid"/>
                    </a:lnT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C73335"/>
                    </a:solidFill>
                  </a:tcPr>
                </a:tc>
              </a:tr>
              <a:tr h="647700">
                <a:tc>
                  <a:txBody>
                    <a:bodyPr lIns="95250" tIns="95250" rIns="95250" bIns="95250"/>
                    <a:lstStyle/>
                    <a:p>
                      <a:r>
                        <a:rPr sz="1950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Standard monthly EMI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950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₹41,822.00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647700">
                <a:tc>
                  <a:txBody>
                    <a:bodyPr lIns="95250" tIns="95250" rIns="95250" bIns="95250"/>
                    <a:lstStyle/>
                    <a:p>
                      <a:r>
                        <a:rPr sz="1950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Revised starting EMI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950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₹43,000.00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7700">
                <a:tc>
                  <a:txBody>
                    <a:bodyPr lIns="95250" tIns="95250" rIns="95250" bIns="95250"/>
                    <a:lstStyle/>
                    <a:p>
                      <a:r>
                        <a:rPr sz="1950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Interest method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950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Monthly reducing balance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647700">
                <a:tc>
                  <a:txBody>
                    <a:bodyPr lIns="95250" tIns="95250" rIns="95250" bIns="95250"/>
                    <a:lstStyle/>
                    <a:p>
                      <a:r>
                        <a:rPr sz="1950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Final payment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950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Capped at balance + interest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first-month-title">
            <a:extLst xmlns:a="http://schemas.openxmlformats.org/drawingml/2006/main">
              <a:ext uri="{FF2B5EF4-FFF2-40B4-BE49-F238E27FC236}">
                <a16:creationId xmlns:a16="http://schemas.microsoft.com/office/drawing/2014/main" id="{A77E3971-3F2A-44D7-98C9-4931DD217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1952625"/>
            <a:ext cx="3733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First standard EMI</a:t>
            </a:r>
          </a:p>
        </p:txBody>
      </p:sp>
      <p:sp>
        <p:nvSpPr>
          <p:cNvPr id="6" name="first-month-interest">
            <a:extLst xmlns:a="http://schemas.openxmlformats.org/drawingml/2006/main">
              <a:ext uri="{FF2B5EF4-FFF2-40B4-BE49-F238E27FC236}">
                <a16:creationId xmlns:a16="http://schemas.microsoft.com/office/drawing/2014/main" id="{3FA83D57-F2A5-4027-87F2-8501C7BFE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667000"/>
            <a:ext cx="3733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Interest: ₹33,333.33</a:t>
            </a:r>
          </a:p>
        </p:txBody>
      </p:sp>
      <p:sp>
        <p:nvSpPr>
          <p:cNvPr id="7" name="first-month-principal">
            <a:extLst xmlns:a="http://schemas.openxmlformats.org/drawingml/2006/main">
              <a:ext uri="{FF2B5EF4-FFF2-40B4-BE49-F238E27FC236}">
                <a16:creationId xmlns:a16="http://schemas.microsoft.com/office/drawing/2014/main" id="{7B2C89B9-1991-49F6-85B2-E1853A34A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333750"/>
            <a:ext cx="3733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Principal: ₹8,488.67</a:t>
            </a:r>
          </a:p>
        </p:txBody>
      </p:sp>
      <p:sp>
        <p:nvSpPr>
          <p:cNvPr id="8" name="first-month-rule">
            <a:extLst xmlns:a="http://schemas.openxmlformats.org/drawingml/2006/main">
              <a:ext uri="{FF2B5EF4-FFF2-40B4-BE49-F238E27FC236}">
                <a16:creationId xmlns:a16="http://schemas.microsoft.com/office/drawing/2014/main" id="{E14A2806-B03F-4DEB-AF7C-883B06861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057650"/>
            <a:ext cx="37338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The interest share falls as the outstanding balance falls.</a:t>
            </a:r>
          </a:p>
        </p:txBody>
      </p:sp>
      <p:sp>
        <p:nvSpPr>
          <p:cNvPr id="9" name="assumption-note">
            <a:extLst xmlns:a="http://schemas.openxmlformats.org/drawingml/2006/main">
              <a:ext uri="{FF2B5EF4-FFF2-40B4-BE49-F238E27FC236}">
                <a16:creationId xmlns:a16="http://schemas.microsoft.com/office/drawing/2014/main" id="{75F98D24-B618-43F2-A36C-30D5F8BA5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EMIs use full precision. Transfer and prepayment fees are excluded.</a:t>
            </a:r>
          </a:p>
        </p:txBody>
      </p:sp>
    </p:spTree>
    <p:extLst>
      <p:ext uri="{BB962C8B-B14F-4D97-AF65-F5344CB8AC3E}">
        <p14:creationId xmlns:p14="http://schemas.microsoft.com/office/powerpoint/2010/main" val="9606058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4A84C6F-FF24-4A1B-960C-A9C845749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Situation 1</a:t>
            </a:r>
          </a:p>
        </p:txBody>
      </p:sp>
      <p:sp>
        <p:nvSpPr>
          <p:cNvPr id="2" name="slide-subtitle">
            <a:extLst xmlns:a="http://schemas.openxmlformats.org/drawingml/2006/main">
              <a:ext uri="{FF2B5EF4-FFF2-40B4-BE49-F238E27FC236}">
                <a16:creationId xmlns:a16="http://schemas.microsoft.com/office/drawing/2014/main" id="{2B8209B1-DCB1-4C79-8DDF-BE8C75537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Standard monthly EMI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A51A8AE1-EB8D-4AB2-9B06-D87EF637D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3429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4" name="payoff-label">
            <a:extLst xmlns:a="http://schemas.openxmlformats.org/drawingml/2006/main">
              <a:ext uri="{FF2B5EF4-FFF2-40B4-BE49-F238E27FC236}">
                <a16:creationId xmlns:a16="http://schemas.microsoft.com/office/drawing/2014/main" id="{3FAF2F6F-75D5-4E34-B76F-3533DE0A9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6425"/>
            <a:ext cx="3733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Loan closes in</a:t>
            </a:r>
          </a:p>
        </p:txBody>
      </p:sp>
      <p:sp>
        <p:nvSpPr>
          <p:cNvPr id="5" name="payoff-value">
            <a:extLst xmlns:a="http://schemas.openxmlformats.org/drawingml/2006/main">
              <a:ext uri="{FF2B5EF4-FFF2-40B4-BE49-F238E27FC236}">
                <a16:creationId xmlns:a16="http://schemas.microsoft.com/office/drawing/2014/main" id="{5B98E04B-908C-43A9-A12B-2ADFC0C0E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76475"/>
            <a:ext cx="3733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20 years</a:t>
            </a:r>
          </a:p>
        </p:txBody>
      </p:sp>
      <p:sp>
        <p:nvSpPr>
          <p:cNvPr id="6" name="interest-label">
            <a:extLst xmlns:a="http://schemas.openxmlformats.org/drawingml/2006/main">
              <a:ext uri="{FF2B5EF4-FFF2-40B4-BE49-F238E27FC236}">
                <a16:creationId xmlns:a16="http://schemas.microsoft.com/office/drawing/2014/main" id="{2DA3184E-B661-41C8-A1E5-B0239229B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3733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Total interest</a:t>
            </a:r>
          </a:p>
        </p:txBody>
      </p:sp>
      <p:sp>
        <p:nvSpPr>
          <p:cNvPr id="7" name="interest-value">
            <a:extLst xmlns:a="http://schemas.openxmlformats.org/drawingml/2006/main">
              <a:ext uri="{FF2B5EF4-FFF2-40B4-BE49-F238E27FC236}">
                <a16:creationId xmlns:a16="http://schemas.microsoft.com/office/drawing/2014/main" id="{E519378A-473A-46AA-A985-F0D111AE3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3733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₹50,37,280.83</a:t>
            </a:r>
          </a:p>
        </p:txBody>
      </p:sp>
      <p:sp>
        <p:nvSpPr>
          <p:cNvPr id="8" name="paid-label">
            <a:extLst xmlns:a="http://schemas.openxmlformats.org/drawingml/2006/main">
              <a:ext uri="{FF2B5EF4-FFF2-40B4-BE49-F238E27FC236}">
                <a16:creationId xmlns:a16="http://schemas.microsoft.com/office/drawing/2014/main" id="{C50E7852-CCD7-4FA5-AD33-08FD0D55C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3733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Total repayment</a:t>
            </a:r>
          </a:p>
        </p:txBody>
      </p:sp>
      <p:sp>
        <p:nvSpPr>
          <p:cNvPr id="9" name="paid-value">
            <a:extLst xmlns:a="http://schemas.openxmlformats.org/drawingml/2006/main">
              <a:ext uri="{FF2B5EF4-FFF2-40B4-BE49-F238E27FC236}">
                <a16:creationId xmlns:a16="http://schemas.microsoft.com/office/drawing/2014/main" id="{F9BC6F0C-4230-4FBA-8D79-457B2C6E4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3733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₹1,00,37,280.83</a:t>
            </a:r>
          </a:p>
        </p:txBody>
      </p:sp>
      <p:sp>
        <p:nvSpPr>
          <p:cNvPr id="10" name="emi-start">
            <a:extLst xmlns:a="http://schemas.openxmlformats.org/drawingml/2006/main">
              <a:ext uri="{FF2B5EF4-FFF2-40B4-BE49-F238E27FC236}">
                <a16:creationId xmlns:a16="http://schemas.microsoft.com/office/drawing/2014/main" id="{5D609B96-A2F9-49E9-A2C9-9CBC2BAA2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Starting EMI: ₹41,822.00</a:t>
            </a:r>
          </a:p>
        </p:txBody>
      </p:sp>
      <p:sp>
        <p:nvSpPr>
          <p:cNvPr id="11" name="policy">
            <a:extLst xmlns:a="http://schemas.openxmlformats.org/drawingml/2006/main">
              <a:ext uri="{FF2B5EF4-FFF2-40B4-BE49-F238E27FC236}">
                <a16:creationId xmlns:a16="http://schemas.microsoft.com/office/drawing/2014/main" id="{09A8C311-38F5-40F3-89DC-D616F03CF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3733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12 regular EMIs yearly.</a:t>
            </a:r>
          </a:p>
          <a:p xmlns:a="http://schemas.openxmlformats.org/drawingml/2006/main">
            <a: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8% throughout. No extra payment.</a:t>
            </a:r>
          </a:p>
        </p:txBody>
      </p:sp>
      <p:graphicFrame>
        <p:nvGraphicFramePr>
          <p:cNvPr id="12" name="Chart">
            <a:extLst xmlns:a="http://schemas.openxmlformats.org/drawingml/2006/main">
              <a:ext uri="{FF2B5EF4-FFF2-40B4-BE49-F238E27FC236}">
                <a16:creationId xmlns:a16="http://schemas.microsoft.com/office/drawing/2014/main" id="{0957D948-190B-4E54-A816-1BAF12285FE8}"/>
              </a:ext>
            </a:extLst>
          </p:cNvPr>
          <p:cNvGraphicFramePr/>
          <p:nvPr/>
        </p:nvGraphicFramePr>
        <p:xfrm>
          <a:off xmlns:a="http://schemas.openxmlformats.org/drawingml/2006/main" x="4552950" y="1828800"/>
          <a:ext xmlns:a="http://schemas.openxmlformats.org/drawingml/2006/main" cx="7029450" cy="38576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bf226ff9a8094bc6"/>
          </a:graphicData>
        </a:graphic>
      </p:graphicFrame>
      <p:sp>
        <p:nvSpPr>
          <p:cNvPr id="13" name="incremental-benefit">
            <a:extLst xmlns:a="http://schemas.openxmlformats.org/drawingml/2006/main">
              <a:ext uri="{FF2B5EF4-FFF2-40B4-BE49-F238E27FC236}">
                <a16:creationId xmlns:a16="http://schemas.microsoft.com/office/drawing/2014/main" id="{AFA127E5-3BF8-449C-8366-99F915DAA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5857875"/>
            <a:ext cx="7029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rPr>
              <a:t>Interest is ₹37,280.83 higher than the original ₹50 lakh principal.</a:t>
            </a:r>
          </a:p>
        </p:txBody>
      </p:sp>
    </p:spTree>
    <p:extLst>
      <p:ext uri="{BB962C8B-B14F-4D97-AF65-F5344CB8AC3E}">
        <p14:creationId xmlns:p14="http://schemas.microsoft.com/office/powerpoint/2010/main" val="13411806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C688430-DAE4-4EC5-AAFC-165B3AF0A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Situation 2</a:t>
            </a:r>
          </a:p>
        </p:txBody>
      </p:sp>
      <p:sp>
        <p:nvSpPr>
          <p:cNvPr id="2" name="slide-subtitle">
            <a:extLst xmlns:a="http://schemas.openxmlformats.org/drawingml/2006/main">
              <a:ext uri="{FF2B5EF4-FFF2-40B4-BE49-F238E27FC236}">
                <a16:creationId xmlns:a16="http://schemas.microsoft.com/office/drawing/2014/main" id="{68161CC7-7DE2-4E44-AD73-F0934CBF6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Fixed ₹43,000 monthly EMI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639EDCF8-C3DF-4AF6-808D-D3DF9F61E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3429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4" name="payoff-label">
            <a:extLst xmlns:a="http://schemas.openxmlformats.org/drawingml/2006/main">
              <a:ext uri="{FF2B5EF4-FFF2-40B4-BE49-F238E27FC236}">
                <a16:creationId xmlns:a16="http://schemas.microsoft.com/office/drawing/2014/main" id="{CD65390E-6802-4E95-974F-5847043CB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6425"/>
            <a:ext cx="3733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Loan closes in</a:t>
            </a:r>
          </a:p>
        </p:txBody>
      </p:sp>
      <p:sp>
        <p:nvSpPr>
          <p:cNvPr id="5" name="payoff-value">
            <a:extLst xmlns:a="http://schemas.openxmlformats.org/drawingml/2006/main">
              <a:ext uri="{FF2B5EF4-FFF2-40B4-BE49-F238E27FC236}">
                <a16:creationId xmlns:a16="http://schemas.microsoft.com/office/drawing/2014/main" id="{C9B55379-7B41-4895-8C52-C64BE9B5A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76475"/>
            <a:ext cx="3733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18 years 9 months</a:t>
            </a:r>
          </a:p>
        </p:txBody>
      </p:sp>
      <p:sp>
        <p:nvSpPr>
          <p:cNvPr id="6" name="interest-label">
            <a:extLst xmlns:a="http://schemas.openxmlformats.org/drawingml/2006/main">
              <a:ext uri="{FF2B5EF4-FFF2-40B4-BE49-F238E27FC236}">
                <a16:creationId xmlns:a16="http://schemas.microsoft.com/office/drawing/2014/main" id="{002E9DE0-D3B9-48F3-B9E5-11B4734E3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3733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Total interest</a:t>
            </a:r>
          </a:p>
        </p:txBody>
      </p:sp>
      <p:sp>
        <p:nvSpPr>
          <p:cNvPr id="7" name="interest-value">
            <a:extLst xmlns:a="http://schemas.openxmlformats.org/drawingml/2006/main">
              <a:ext uri="{FF2B5EF4-FFF2-40B4-BE49-F238E27FC236}">
                <a16:creationId xmlns:a16="http://schemas.microsoft.com/office/drawing/2014/main" id="{BB934FB1-3278-4749-901C-33122D4D9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3733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₹46,58,819.02</a:t>
            </a:r>
          </a:p>
        </p:txBody>
      </p:sp>
      <p:sp>
        <p:nvSpPr>
          <p:cNvPr id="8" name="paid-label">
            <a:extLst xmlns:a="http://schemas.openxmlformats.org/drawingml/2006/main">
              <a:ext uri="{FF2B5EF4-FFF2-40B4-BE49-F238E27FC236}">
                <a16:creationId xmlns:a16="http://schemas.microsoft.com/office/drawing/2014/main" id="{2D03887E-8B5B-4494-8E6E-B17AAE115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3733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Total repayment</a:t>
            </a:r>
          </a:p>
        </p:txBody>
      </p:sp>
      <p:sp>
        <p:nvSpPr>
          <p:cNvPr id="9" name="paid-value">
            <a:extLst xmlns:a="http://schemas.openxmlformats.org/drawingml/2006/main">
              <a:ext uri="{FF2B5EF4-FFF2-40B4-BE49-F238E27FC236}">
                <a16:creationId xmlns:a16="http://schemas.microsoft.com/office/drawing/2014/main" id="{D5217871-76B9-4DD3-BD91-2821407F1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3733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₹96,58,819.02</a:t>
            </a:r>
          </a:p>
        </p:txBody>
      </p:sp>
      <p:sp>
        <p:nvSpPr>
          <p:cNvPr id="10" name="emi-start">
            <a:extLst xmlns:a="http://schemas.openxmlformats.org/drawingml/2006/main">
              <a:ext uri="{FF2B5EF4-FFF2-40B4-BE49-F238E27FC236}">
                <a16:creationId xmlns:a16="http://schemas.microsoft.com/office/drawing/2014/main" id="{C4651E0F-2B8C-461A-BBFB-BFCC222BD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Starting EMI: ₹43,000.00</a:t>
            </a:r>
          </a:p>
        </p:txBody>
      </p:sp>
      <p:sp>
        <p:nvSpPr>
          <p:cNvPr id="11" name="policy">
            <a:extLst xmlns:a="http://schemas.openxmlformats.org/drawingml/2006/main">
              <a:ext uri="{FF2B5EF4-FFF2-40B4-BE49-F238E27FC236}">
                <a16:creationId xmlns:a16="http://schemas.microsoft.com/office/drawing/2014/main" id="{FAA4D744-35DA-4D4D-B270-3810B1E19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3733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12 regular EMIs yearly.</a:t>
            </a:r>
          </a:p>
          <a:p xmlns:a="http://schemas.openxmlformats.org/drawingml/2006/main">
            <a: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8% throughout. No annual rise.</a:t>
            </a:r>
          </a:p>
        </p:txBody>
      </p:sp>
      <p:graphicFrame>
        <p:nvGraphicFramePr>
          <p:cNvPr id="12" name="Chart">
            <a:extLst xmlns:a="http://schemas.openxmlformats.org/drawingml/2006/main">
              <a:ext uri="{FF2B5EF4-FFF2-40B4-BE49-F238E27FC236}">
                <a16:creationId xmlns:a16="http://schemas.microsoft.com/office/drawing/2014/main" id="{5E8AA12A-A001-42FC-B13B-A887BD652A8F}"/>
              </a:ext>
            </a:extLst>
          </p:cNvPr>
          <p:cNvGraphicFramePr/>
          <p:nvPr/>
        </p:nvGraphicFramePr>
        <p:xfrm>
          <a:off xmlns:a="http://schemas.openxmlformats.org/drawingml/2006/main" x="4552950" y="1828800"/>
          <a:ext xmlns:a="http://schemas.openxmlformats.org/drawingml/2006/main" cx="7029450" cy="38576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bef0b37f03ae4800"/>
          </a:graphicData>
        </a:graphic>
      </p:graphicFrame>
      <p:sp>
        <p:nvSpPr>
          <p:cNvPr id="13" name="incremental-benefit">
            <a:extLst xmlns:a="http://schemas.openxmlformats.org/drawingml/2006/main">
              <a:ext uri="{FF2B5EF4-FFF2-40B4-BE49-F238E27FC236}">
                <a16:creationId xmlns:a16="http://schemas.microsoft.com/office/drawing/2014/main" id="{2B9B456A-1672-4548-9289-FC2486778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5857875"/>
            <a:ext cx="7029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rPr>
              <a:t>Versus Situation 1: 15 months sooner. ₹3,78,461.81 less interest.</a:t>
            </a:r>
          </a:p>
        </p:txBody>
      </p:sp>
    </p:spTree>
    <p:extLst>
      <p:ext uri="{BB962C8B-B14F-4D97-AF65-F5344CB8AC3E}">
        <p14:creationId xmlns:p14="http://schemas.microsoft.com/office/powerpoint/2010/main" val="10898348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2AD129A-AB4B-4A27-B2FB-A6A04B57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Situation 3</a:t>
            </a:r>
          </a:p>
        </p:txBody>
      </p:sp>
      <p:sp>
        <p:nvSpPr>
          <p:cNvPr id="2" name="slide-subtitle">
            <a:extLst xmlns:a="http://schemas.openxmlformats.org/drawingml/2006/main">
              <a:ext uri="{FF2B5EF4-FFF2-40B4-BE49-F238E27FC236}">
                <a16:creationId xmlns:a16="http://schemas.microsoft.com/office/drawing/2014/main" id="{B9FAEBEC-1766-4D99-B8A7-30A88938F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₹43,000 + one extra EMI yearly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DC6630BF-0D37-490E-978C-D90970C3B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3429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4" name="payoff-label">
            <a:extLst xmlns:a="http://schemas.openxmlformats.org/drawingml/2006/main">
              <a:ext uri="{FF2B5EF4-FFF2-40B4-BE49-F238E27FC236}">
                <a16:creationId xmlns:a16="http://schemas.microsoft.com/office/drawing/2014/main" id="{FFD6081A-5E7E-44F8-93B3-EF553248E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6425"/>
            <a:ext cx="3733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Loan closes in</a:t>
            </a:r>
          </a:p>
        </p:txBody>
      </p:sp>
      <p:sp>
        <p:nvSpPr>
          <p:cNvPr id="5" name="payoff-value">
            <a:extLst xmlns:a="http://schemas.openxmlformats.org/drawingml/2006/main">
              <a:ext uri="{FF2B5EF4-FFF2-40B4-BE49-F238E27FC236}">
                <a16:creationId xmlns:a16="http://schemas.microsoft.com/office/drawing/2014/main" id="{DA0E194D-1EF7-47D1-8B37-76D5417C7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76475"/>
            <a:ext cx="3733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16 years</a:t>
            </a:r>
          </a:p>
        </p:txBody>
      </p:sp>
      <p:sp>
        <p:nvSpPr>
          <p:cNvPr id="6" name="interest-label">
            <a:extLst xmlns:a="http://schemas.openxmlformats.org/drawingml/2006/main">
              <a:ext uri="{FF2B5EF4-FFF2-40B4-BE49-F238E27FC236}">
                <a16:creationId xmlns:a16="http://schemas.microsoft.com/office/drawing/2014/main" id="{5B92F845-AB2B-47D7-991C-6D665FE28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3733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Total interest</a:t>
            </a:r>
          </a:p>
        </p:txBody>
      </p:sp>
      <p:sp>
        <p:nvSpPr>
          <p:cNvPr id="7" name="interest-value">
            <a:extLst xmlns:a="http://schemas.openxmlformats.org/drawingml/2006/main">
              <a:ext uri="{FF2B5EF4-FFF2-40B4-BE49-F238E27FC236}">
                <a16:creationId xmlns:a16="http://schemas.microsoft.com/office/drawing/2014/main" id="{6C2C2F80-2123-4257-9C16-5C3BF0D22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3733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₹38,63,621.41</a:t>
            </a:r>
          </a:p>
        </p:txBody>
      </p:sp>
      <p:sp>
        <p:nvSpPr>
          <p:cNvPr id="8" name="paid-label">
            <a:extLst xmlns:a="http://schemas.openxmlformats.org/drawingml/2006/main">
              <a:ext uri="{FF2B5EF4-FFF2-40B4-BE49-F238E27FC236}">
                <a16:creationId xmlns:a16="http://schemas.microsoft.com/office/drawing/2014/main" id="{C5923A13-D636-41A8-8D94-43AA52906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3733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Total repayment</a:t>
            </a:r>
          </a:p>
        </p:txBody>
      </p:sp>
      <p:sp>
        <p:nvSpPr>
          <p:cNvPr id="9" name="paid-value">
            <a:extLst xmlns:a="http://schemas.openxmlformats.org/drawingml/2006/main">
              <a:ext uri="{FF2B5EF4-FFF2-40B4-BE49-F238E27FC236}">
                <a16:creationId xmlns:a16="http://schemas.microsoft.com/office/drawing/2014/main" id="{5E0A15C8-AC14-48E4-8644-B86A07836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3733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₹88,63,621.41</a:t>
            </a:r>
          </a:p>
        </p:txBody>
      </p:sp>
      <p:sp>
        <p:nvSpPr>
          <p:cNvPr id="10" name="emi-start">
            <a:extLst xmlns:a="http://schemas.openxmlformats.org/drawingml/2006/main">
              <a:ext uri="{FF2B5EF4-FFF2-40B4-BE49-F238E27FC236}">
                <a16:creationId xmlns:a16="http://schemas.microsoft.com/office/drawing/2014/main" id="{150DF32F-E714-4DE8-954E-6F86969BD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Starting EMI: ₹43,000.00</a:t>
            </a:r>
          </a:p>
        </p:txBody>
      </p:sp>
      <p:sp>
        <p:nvSpPr>
          <p:cNvPr id="11" name="policy">
            <a:extLst xmlns:a="http://schemas.openxmlformats.org/drawingml/2006/main">
              <a:ext uri="{FF2B5EF4-FFF2-40B4-BE49-F238E27FC236}">
                <a16:creationId xmlns:a16="http://schemas.microsoft.com/office/drawing/2014/main" id="{DD7872BB-3B16-495D-9AB1-E91623F0C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3733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13 EMIs in each full year.</a:t>
            </a:r>
          </a:p>
          <a:p xmlns:a="http://schemas.openxmlformats.org/drawingml/2006/main">
            <a: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Extra EMI at each year-end.</a:t>
            </a:r>
          </a:p>
        </p:txBody>
      </p:sp>
      <p:graphicFrame>
        <p:nvGraphicFramePr>
          <p:cNvPr id="12" name="Chart">
            <a:extLst xmlns:a="http://schemas.openxmlformats.org/drawingml/2006/main">
              <a:ext uri="{FF2B5EF4-FFF2-40B4-BE49-F238E27FC236}">
                <a16:creationId xmlns:a16="http://schemas.microsoft.com/office/drawing/2014/main" id="{36A9DF45-9F04-48F2-A060-EC4C0BF422FA}"/>
              </a:ext>
            </a:extLst>
          </p:cNvPr>
          <p:cNvGraphicFramePr/>
          <p:nvPr/>
        </p:nvGraphicFramePr>
        <p:xfrm>
          <a:off xmlns:a="http://schemas.openxmlformats.org/drawingml/2006/main" x="4552950" y="1828800"/>
          <a:ext xmlns:a="http://schemas.openxmlformats.org/drawingml/2006/main" cx="7029450" cy="38576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076c17a0d654a9a"/>
          </a:graphicData>
        </a:graphic>
      </p:graphicFrame>
      <p:sp>
        <p:nvSpPr>
          <p:cNvPr id="13" name="incremental-benefit">
            <a:extLst xmlns:a="http://schemas.openxmlformats.org/drawingml/2006/main">
              <a:ext uri="{FF2B5EF4-FFF2-40B4-BE49-F238E27FC236}">
                <a16:creationId xmlns:a16="http://schemas.microsoft.com/office/drawing/2014/main" id="{8D694DD8-CE3F-4A44-8499-AE29D2846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5857875"/>
            <a:ext cx="7029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rPr>
              <a:t>Versus Situation 2: 33 months sooner. ₹7,95,197.61 less interest.</a:t>
            </a:r>
          </a:p>
        </p:txBody>
      </p:sp>
    </p:spTree>
    <p:extLst>
      <p:ext uri="{BB962C8B-B14F-4D97-AF65-F5344CB8AC3E}">
        <p14:creationId xmlns:p14="http://schemas.microsoft.com/office/powerpoint/2010/main" val="11635270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FC3F0DA-9EB4-4551-B664-2535B2FD7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Situation 4</a:t>
            </a:r>
          </a:p>
        </p:txBody>
      </p:sp>
      <p:sp>
        <p:nvSpPr>
          <p:cNvPr id="2" name="slide-subtitle">
            <a:extLst xmlns:a="http://schemas.openxmlformats.org/drawingml/2006/main">
              <a:ext uri="{FF2B5EF4-FFF2-40B4-BE49-F238E27FC236}">
                <a16:creationId xmlns:a16="http://schemas.microsoft.com/office/drawing/2014/main" id="{8164821B-2ED2-4581-A2DC-D0DC57C31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5% annual EMI rise + one extra EMI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CDD7EA41-365A-448C-9AB3-E75AB5A07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3429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4" name="payoff-label">
            <a:extLst xmlns:a="http://schemas.openxmlformats.org/drawingml/2006/main">
              <a:ext uri="{FF2B5EF4-FFF2-40B4-BE49-F238E27FC236}">
                <a16:creationId xmlns:a16="http://schemas.microsoft.com/office/drawing/2014/main" id="{0A2BC007-503C-44D9-AEF5-5EBB8910D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6425"/>
            <a:ext cx="3733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Loan closes in</a:t>
            </a:r>
          </a:p>
        </p:txBody>
      </p:sp>
      <p:sp>
        <p:nvSpPr>
          <p:cNvPr id="5" name="payoff-value">
            <a:extLst xmlns:a="http://schemas.openxmlformats.org/drawingml/2006/main">
              <a:ext uri="{FF2B5EF4-FFF2-40B4-BE49-F238E27FC236}">
                <a16:creationId xmlns:a16="http://schemas.microsoft.com/office/drawing/2014/main" id="{F9E7F5C2-155A-48D8-B717-982DA150F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76475"/>
            <a:ext cx="3733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11 years</a:t>
            </a:r>
          </a:p>
        </p:txBody>
      </p:sp>
      <p:sp>
        <p:nvSpPr>
          <p:cNvPr id="6" name="interest-label">
            <a:extLst xmlns:a="http://schemas.openxmlformats.org/drawingml/2006/main">
              <a:ext uri="{FF2B5EF4-FFF2-40B4-BE49-F238E27FC236}">
                <a16:creationId xmlns:a16="http://schemas.microsoft.com/office/drawing/2014/main" id="{622BF002-BB72-47A4-AB4F-69428F3A8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3733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Total interest</a:t>
            </a:r>
          </a:p>
        </p:txBody>
      </p:sp>
      <p:sp>
        <p:nvSpPr>
          <p:cNvPr id="7" name="interest-value">
            <a:extLst xmlns:a="http://schemas.openxmlformats.org/drawingml/2006/main">
              <a:ext uri="{FF2B5EF4-FFF2-40B4-BE49-F238E27FC236}">
                <a16:creationId xmlns:a16="http://schemas.microsoft.com/office/drawing/2014/main" id="{8070964D-DD8C-48B6-92B4-ED6EDFEF7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3733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₹28,06,188.35</a:t>
            </a:r>
          </a:p>
        </p:txBody>
      </p:sp>
      <p:sp>
        <p:nvSpPr>
          <p:cNvPr id="8" name="paid-label">
            <a:extLst xmlns:a="http://schemas.openxmlformats.org/drawingml/2006/main">
              <a:ext uri="{FF2B5EF4-FFF2-40B4-BE49-F238E27FC236}">
                <a16:creationId xmlns:a16="http://schemas.microsoft.com/office/drawing/2014/main" id="{750D6CF5-D6E2-4BB7-94AD-CA2D80A03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3733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Total repayment</a:t>
            </a:r>
          </a:p>
        </p:txBody>
      </p:sp>
      <p:sp>
        <p:nvSpPr>
          <p:cNvPr id="9" name="paid-value">
            <a:extLst xmlns:a="http://schemas.openxmlformats.org/drawingml/2006/main">
              <a:ext uri="{FF2B5EF4-FFF2-40B4-BE49-F238E27FC236}">
                <a16:creationId xmlns:a16="http://schemas.microsoft.com/office/drawing/2014/main" id="{490B6FCF-0601-4C24-8B0C-1B3CE670E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3733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₹78,06,188.35</a:t>
            </a:r>
          </a:p>
        </p:txBody>
      </p:sp>
      <p:sp>
        <p:nvSpPr>
          <p:cNvPr id="10" name="emi-start">
            <a:extLst xmlns:a="http://schemas.openxmlformats.org/drawingml/2006/main">
              <a:ext uri="{FF2B5EF4-FFF2-40B4-BE49-F238E27FC236}">
                <a16:creationId xmlns:a16="http://schemas.microsoft.com/office/drawing/2014/main" id="{79A754E6-4DBA-4787-BCAA-AF86B2518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Starting EMI: ₹43,000.00</a:t>
            </a:r>
          </a:p>
        </p:txBody>
      </p:sp>
      <p:sp>
        <p:nvSpPr>
          <p:cNvPr id="11" name="policy">
            <a:extLst xmlns:a="http://schemas.openxmlformats.org/drawingml/2006/main">
              <a:ext uri="{FF2B5EF4-FFF2-40B4-BE49-F238E27FC236}">
                <a16:creationId xmlns:a16="http://schemas.microsoft.com/office/drawing/2014/main" id="{7FF4EA4A-9806-4B6B-9147-AC2C82117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3733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5% rise from month 13.</a:t>
            </a:r>
          </a:p>
          <a:p xmlns:a="http://schemas.openxmlformats.org/drawingml/2006/main">
            <a: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Extra EMI rises each year.</a:t>
            </a:r>
          </a:p>
        </p:txBody>
      </p:sp>
      <p:graphicFrame>
        <p:nvGraphicFramePr>
          <p:cNvPr id="12" name="Chart">
            <a:extLst xmlns:a="http://schemas.openxmlformats.org/drawingml/2006/main">
              <a:ext uri="{FF2B5EF4-FFF2-40B4-BE49-F238E27FC236}">
                <a16:creationId xmlns:a16="http://schemas.microsoft.com/office/drawing/2014/main" id="{2D31AC83-87D9-40BF-A16D-84B40404F7DD}"/>
              </a:ext>
            </a:extLst>
          </p:cNvPr>
          <p:cNvGraphicFramePr/>
          <p:nvPr/>
        </p:nvGraphicFramePr>
        <p:xfrm>
          <a:off xmlns:a="http://schemas.openxmlformats.org/drawingml/2006/main" x="4552950" y="1828800"/>
          <a:ext xmlns:a="http://schemas.openxmlformats.org/drawingml/2006/main" cx="7029450" cy="38576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7da082d68d0444a"/>
          </a:graphicData>
        </a:graphic>
      </p:graphicFrame>
      <p:sp>
        <p:nvSpPr>
          <p:cNvPr id="13" name="incremental-benefit">
            <a:extLst xmlns:a="http://schemas.openxmlformats.org/drawingml/2006/main">
              <a:ext uri="{FF2B5EF4-FFF2-40B4-BE49-F238E27FC236}">
                <a16:creationId xmlns:a16="http://schemas.microsoft.com/office/drawing/2014/main" id="{B6E5B4BB-AF21-495C-B59A-F84C5D40C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5857875"/>
            <a:ext cx="7029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rPr>
              <a:t>Versus Situation 3: 5 years sooner. ₹10,57,433.06 less interest.</a:t>
            </a:r>
          </a:p>
        </p:txBody>
      </p:sp>
    </p:spTree>
    <p:extLst>
      <p:ext uri="{BB962C8B-B14F-4D97-AF65-F5344CB8AC3E}">
        <p14:creationId xmlns:p14="http://schemas.microsoft.com/office/powerpoint/2010/main" val="3802358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75C422A-E705-4EF0-ABD1-0EDB36412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Situation 5</a:t>
            </a:r>
          </a:p>
        </p:txBody>
      </p:sp>
      <p:sp>
        <p:nvSpPr>
          <p:cNvPr id="2" name="slide-subtitle">
            <a:extLst xmlns:a="http://schemas.openxmlformats.org/drawingml/2006/main">
              <a:ext uri="{FF2B5EF4-FFF2-40B4-BE49-F238E27FC236}">
                <a16:creationId xmlns:a16="http://schemas.microsoft.com/office/drawing/2014/main" id="{82145240-A51B-41C0-BEDF-6FDCF42E6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5% annual rise + extra EMI + bank transfer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8D2F3FF4-18C0-4854-853C-272395251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3429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4" name="payoff-label">
            <a:extLst xmlns:a="http://schemas.openxmlformats.org/drawingml/2006/main">
              <a:ext uri="{FF2B5EF4-FFF2-40B4-BE49-F238E27FC236}">
                <a16:creationId xmlns:a16="http://schemas.microsoft.com/office/drawing/2014/main" id="{A1E2BAD8-FE42-44CF-8EF9-7AC1B9AE9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6425"/>
            <a:ext cx="3733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Loan closes in</a:t>
            </a:r>
          </a:p>
        </p:txBody>
      </p:sp>
      <p:sp>
        <p:nvSpPr>
          <p:cNvPr id="5" name="payoff-value">
            <a:extLst xmlns:a="http://schemas.openxmlformats.org/drawingml/2006/main">
              <a:ext uri="{FF2B5EF4-FFF2-40B4-BE49-F238E27FC236}">
                <a16:creationId xmlns:a16="http://schemas.microsoft.com/office/drawing/2014/main" id="{D72A571B-E957-4A52-A0D7-6F01F4D8A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76475"/>
            <a:ext cx="3733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10 years 10 months</a:t>
            </a:r>
          </a:p>
        </p:txBody>
      </p:sp>
      <p:sp>
        <p:nvSpPr>
          <p:cNvPr id="6" name="interest-label">
            <a:extLst xmlns:a="http://schemas.openxmlformats.org/drawingml/2006/main">
              <a:ext uri="{FF2B5EF4-FFF2-40B4-BE49-F238E27FC236}">
                <a16:creationId xmlns:a16="http://schemas.microsoft.com/office/drawing/2014/main" id="{CBB2319C-347B-4D26-B678-E194D03B5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3733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Total interest</a:t>
            </a:r>
          </a:p>
        </p:txBody>
      </p:sp>
      <p:sp>
        <p:nvSpPr>
          <p:cNvPr id="7" name="interest-value">
            <a:extLst xmlns:a="http://schemas.openxmlformats.org/drawingml/2006/main">
              <a:ext uri="{FF2B5EF4-FFF2-40B4-BE49-F238E27FC236}">
                <a16:creationId xmlns:a16="http://schemas.microsoft.com/office/drawing/2014/main" id="{A1DD357E-D00E-4B2F-ABDA-35900229E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3733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₹27,28,710.10</a:t>
            </a:r>
          </a:p>
        </p:txBody>
      </p:sp>
      <p:sp>
        <p:nvSpPr>
          <p:cNvPr id="8" name="paid-label">
            <a:extLst xmlns:a="http://schemas.openxmlformats.org/drawingml/2006/main">
              <a:ext uri="{FF2B5EF4-FFF2-40B4-BE49-F238E27FC236}">
                <a16:creationId xmlns:a16="http://schemas.microsoft.com/office/drawing/2014/main" id="{1613216D-09D6-4FCA-8983-CF794E7D8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3733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Total repayment</a:t>
            </a:r>
          </a:p>
        </p:txBody>
      </p:sp>
      <p:sp>
        <p:nvSpPr>
          <p:cNvPr id="9" name="paid-value">
            <a:extLst xmlns:a="http://schemas.openxmlformats.org/drawingml/2006/main">
              <a:ext uri="{FF2B5EF4-FFF2-40B4-BE49-F238E27FC236}">
                <a16:creationId xmlns:a16="http://schemas.microsoft.com/office/drawing/2014/main" id="{6EA37216-9A5F-4D5F-BBB4-8329044D7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3733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₹77,28,710.10</a:t>
            </a:r>
          </a:p>
        </p:txBody>
      </p:sp>
      <p:sp>
        <p:nvSpPr>
          <p:cNvPr id="10" name="emi-start">
            <a:extLst xmlns:a="http://schemas.openxmlformats.org/drawingml/2006/main">
              <a:ext uri="{FF2B5EF4-FFF2-40B4-BE49-F238E27FC236}">
                <a16:creationId xmlns:a16="http://schemas.microsoft.com/office/drawing/2014/main" id="{52DE4F3B-532E-4568-8D06-DB76D0D39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Starting EMI: ₹43,000.00</a:t>
            </a:r>
          </a:p>
        </p:txBody>
      </p:sp>
      <p:sp>
        <p:nvSpPr>
          <p:cNvPr id="11" name="policy">
            <a:extLst xmlns:a="http://schemas.openxmlformats.org/drawingml/2006/main">
              <a:ext uri="{FF2B5EF4-FFF2-40B4-BE49-F238E27FC236}">
                <a16:creationId xmlns:a16="http://schemas.microsoft.com/office/drawing/2014/main" id="{5C7363EC-D172-4CF7-AFBE-5EDAC720B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3733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8% for first 36 months.</a:t>
            </a:r>
          </a:p>
          <a:p xmlns:a="http://schemas.openxmlformats.org/drawingml/2006/main">
            <a: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7.75% from month 37.</a:t>
            </a:r>
          </a:p>
          <a:p xmlns:a="http://schemas.openxmlformats.org/drawingml/2006/main">
            <a: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Transfer: ₹43,77,555.10</a:t>
            </a:r>
          </a:p>
        </p:txBody>
      </p:sp>
      <p:graphicFrame>
        <p:nvGraphicFramePr>
          <p:cNvPr id="12" name="Chart">
            <a:extLst xmlns:a="http://schemas.openxmlformats.org/drawingml/2006/main">
              <a:ext uri="{FF2B5EF4-FFF2-40B4-BE49-F238E27FC236}">
                <a16:creationId xmlns:a16="http://schemas.microsoft.com/office/drawing/2014/main" id="{9565DF62-3B37-4A37-9176-26B706FEC714}"/>
              </a:ext>
            </a:extLst>
          </p:cNvPr>
          <p:cNvGraphicFramePr/>
          <p:nvPr/>
        </p:nvGraphicFramePr>
        <p:xfrm>
          <a:off xmlns:a="http://schemas.openxmlformats.org/drawingml/2006/main" x="4552950" y="1828800"/>
          <a:ext xmlns:a="http://schemas.openxmlformats.org/drawingml/2006/main" cx="7029450" cy="38576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84986b5934b64897"/>
          </a:graphicData>
        </a:graphic>
      </p:graphicFrame>
      <p:sp>
        <p:nvSpPr>
          <p:cNvPr id="13" name="incremental-benefit">
            <a:extLst xmlns:a="http://schemas.openxmlformats.org/drawingml/2006/main">
              <a:ext uri="{FF2B5EF4-FFF2-40B4-BE49-F238E27FC236}">
                <a16:creationId xmlns:a16="http://schemas.microsoft.com/office/drawing/2014/main" id="{F2A4F194-88B9-49F0-BB77-2A952212F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5857875"/>
            <a:ext cx="7029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rPr>
              <a:t>Versus Situation 4: 2 months sooner. ₹77,478.25 less interest.</a:t>
            </a:r>
          </a:p>
        </p:txBody>
      </p:sp>
    </p:spTree>
    <p:extLst>
      <p:ext uri="{BB962C8B-B14F-4D97-AF65-F5344CB8AC3E}">
        <p14:creationId xmlns:p14="http://schemas.microsoft.com/office/powerpoint/2010/main" val="17438987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433165F-6A9C-4848-8B2D-1B8907B9C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Situation 6</a:t>
            </a:r>
          </a:p>
        </p:txBody>
      </p:sp>
      <p:sp>
        <p:nvSpPr>
          <p:cNvPr id="2" name="slide-subtitle">
            <a:extLst xmlns:a="http://schemas.openxmlformats.org/drawingml/2006/main">
              <a:ext uri="{FF2B5EF4-FFF2-40B4-BE49-F238E27FC236}">
                <a16:creationId xmlns:a16="http://schemas.microsoft.com/office/drawing/2014/main" id="{3CD3BB1F-537F-49B8-B27B-5104F812F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Annual rise + extra EMI + transfer + prepayments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13EE4F38-F9E3-49A7-A59F-134707012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3429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4" name="payoff-label">
            <a:extLst xmlns:a="http://schemas.openxmlformats.org/drawingml/2006/main">
              <a:ext uri="{FF2B5EF4-FFF2-40B4-BE49-F238E27FC236}">
                <a16:creationId xmlns:a16="http://schemas.microsoft.com/office/drawing/2014/main" id="{27F7A8E9-14E5-41C6-90A5-8D9EAFE36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6425"/>
            <a:ext cx="3733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Loan closes in</a:t>
            </a:r>
          </a:p>
        </p:txBody>
      </p:sp>
      <p:sp>
        <p:nvSpPr>
          <p:cNvPr id="5" name="payoff-value">
            <a:extLst xmlns:a="http://schemas.openxmlformats.org/drawingml/2006/main">
              <a:ext uri="{FF2B5EF4-FFF2-40B4-BE49-F238E27FC236}">
                <a16:creationId xmlns:a16="http://schemas.microsoft.com/office/drawing/2014/main" id="{DC42578B-04A2-42C2-8E57-18B01C9A3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76475"/>
            <a:ext cx="3733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10 years 1 month</a:t>
            </a:r>
          </a:p>
        </p:txBody>
      </p:sp>
      <p:sp>
        <p:nvSpPr>
          <p:cNvPr id="6" name="interest-label">
            <a:extLst xmlns:a="http://schemas.openxmlformats.org/drawingml/2006/main">
              <a:ext uri="{FF2B5EF4-FFF2-40B4-BE49-F238E27FC236}">
                <a16:creationId xmlns:a16="http://schemas.microsoft.com/office/drawing/2014/main" id="{A371DDD7-C0E8-4511-AED7-9A6286943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3733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Total interest</a:t>
            </a:r>
          </a:p>
        </p:txBody>
      </p:sp>
      <p:sp>
        <p:nvSpPr>
          <p:cNvPr id="7" name="interest-value">
            <a:extLst xmlns:a="http://schemas.openxmlformats.org/drawingml/2006/main">
              <a:ext uri="{FF2B5EF4-FFF2-40B4-BE49-F238E27FC236}">
                <a16:creationId xmlns:a16="http://schemas.microsoft.com/office/drawing/2014/main" id="{E5EC7D88-3D43-4922-AD5E-3946650A3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3733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₹24,80,208.12</a:t>
            </a:r>
          </a:p>
        </p:txBody>
      </p:sp>
      <p:sp>
        <p:nvSpPr>
          <p:cNvPr id="8" name="paid-label">
            <a:extLst xmlns:a="http://schemas.openxmlformats.org/drawingml/2006/main">
              <a:ext uri="{FF2B5EF4-FFF2-40B4-BE49-F238E27FC236}">
                <a16:creationId xmlns:a16="http://schemas.microsoft.com/office/drawing/2014/main" id="{C360690B-4A59-47E6-A7F8-ED49037C3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3733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Total repayment</a:t>
            </a:r>
          </a:p>
        </p:txBody>
      </p:sp>
      <p:sp>
        <p:nvSpPr>
          <p:cNvPr id="9" name="paid-value">
            <a:extLst xmlns:a="http://schemas.openxmlformats.org/drawingml/2006/main">
              <a:ext uri="{FF2B5EF4-FFF2-40B4-BE49-F238E27FC236}">
                <a16:creationId xmlns:a16="http://schemas.microsoft.com/office/drawing/2014/main" id="{FC972696-C0A0-4085-B743-5F669A247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3733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₹74,80,208.12</a:t>
            </a:r>
          </a:p>
        </p:txBody>
      </p:sp>
      <p:sp>
        <p:nvSpPr>
          <p:cNvPr id="10" name="emi-start">
            <a:extLst xmlns:a="http://schemas.openxmlformats.org/drawingml/2006/main">
              <a:ext uri="{FF2B5EF4-FFF2-40B4-BE49-F238E27FC236}">
                <a16:creationId xmlns:a16="http://schemas.microsoft.com/office/drawing/2014/main" id="{EFE6FCAF-3EE6-4AF6-9E55-18479FB7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3857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Starting EMI: ₹43,000.00</a:t>
            </a:r>
          </a:p>
        </p:txBody>
      </p:sp>
      <p:sp>
        <p:nvSpPr>
          <p:cNvPr id="11" name="policy">
            <a:extLst xmlns:a="http://schemas.openxmlformats.org/drawingml/2006/main">
              <a:ext uri="{FF2B5EF4-FFF2-40B4-BE49-F238E27FC236}">
                <a16:creationId xmlns:a16="http://schemas.microsoft.com/office/drawing/2014/main" id="{1EB6ABD0-3BEF-4689-9AC5-35B179CDB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3733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₹2 lakh after month 42.</a:t>
            </a:r>
          </a:p>
          <a:p xmlns:a="http://schemas.openxmlformats.org/drawingml/2006/main">
            <a:pPr>
              <a:def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Another ₹2 lakh after month 60.</a:t>
            </a:r>
          </a:p>
        </p:txBody>
      </p:sp>
      <p:graphicFrame>
        <p:nvGraphicFramePr>
          <p:cNvPr id="12" name="Chart">
            <a:extLst xmlns:a="http://schemas.openxmlformats.org/drawingml/2006/main">
              <a:ext uri="{FF2B5EF4-FFF2-40B4-BE49-F238E27FC236}">
                <a16:creationId xmlns:a16="http://schemas.microsoft.com/office/drawing/2014/main" id="{A204EE2D-1948-46BB-B43D-887311E857B4}"/>
              </a:ext>
            </a:extLst>
          </p:cNvPr>
          <p:cNvGraphicFramePr/>
          <p:nvPr/>
        </p:nvGraphicFramePr>
        <p:xfrm>
          <a:off xmlns:a="http://schemas.openxmlformats.org/drawingml/2006/main" x="4552950" y="1828800"/>
          <a:ext xmlns:a="http://schemas.openxmlformats.org/drawingml/2006/main" cx="7029450" cy="38576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f33a1a4007743aa"/>
          </a:graphicData>
        </a:graphic>
      </p:graphicFrame>
      <p:sp>
        <p:nvSpPr>
          <p:cNvPr id="13" name="incremental-benefit">
            <a:extLst xmlns:a="http://schemas.openxmlformats.org/drawingml/2006/main">
              <a:ext uri="{FF2B5EF4-FFF2-40B4-BE49-F238E27FC236}">
                <a16:creationId xmlns:a16="http://schemas.microsoft.com/office/drawing/2014/main" id="{C24EB3E9-78D6-4117-8D81-412767E25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5857875"/>
            <a:ext cx="70294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BE8E12"/>
                </a:solidFill>
                <a:latin typeface="DejaVu Sans"/>
                <a:ea typeface="DejaVu Sans"/>
                <a:cs typeface="DejaVu Sans"/>
              </a:rPr>
              <a:t>Versus Situation 5: 9 months sooner. ₹2,48,501.98 less interest.</a:t>
            </a:r>
          </a:p>
        </p:txBody>
      </p:sp>
    </p:spTree>
    <p:extLst>
      <p:ext uri="{BB962C8B-B14F-4D97-AF65-F5344CB8AC3E}">
        <p14:creationId xmlns:p14="http://schemas.microsoft.com/office/powerpoint/2010/main" val="18049544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C9EBFE8-460E-4733-B6AF-19DC18D51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EMI Comparison: tenure</a:t>
            </a:r>
          </a:p>
        </p:txBody>
      </p:sp>
      <p:sp>
        <p:nvSpPr>
          <p:cNvPr id="2" name="slide-subtitle">
            <a:extLst xmlns:a="http://schemas.openxmlformats.org/drawingml/2006/main">
              <a:ext uri="{FF2B5EF4-FFF2-40B4-BE49-F238E27FC236}">
                <a16:creationId xmlns:a16="http://schemas.microsoft.com/office/drawing/2014/main" id="{A8C49C4E-B344-40EB-9504-2156190E8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Exact closing months across all six situations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36EDAA9D-07E8-4D01-8970-3D919F721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3429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graphicFrame>
        <p:nvGraphicFramePr>
          <p:cNvPr id="4" name="Chart">
            <a:extLst xmlns:a="http://schemas.openxmlformats.org/drawingml/2006/main">
              <a:ext uri="{FF2B5EF4-FFF2-40B4-BE49-F238E27FC236}">
                <a16:creationId xmlns:a16="http://schemas.microsoft.com/office/drawing/2014/main" id="{E8B2DA53-8C0D-4F01-968A-B73686917127}"/>
              </a:ext>
            </a:extLst>
          </p:cNvPr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972800" cy="3714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a1dfea449b54a67"/>
          </a:graphicData>
        </a:graphic>
      </p:graphicFrame>
      <p:sp>
        <p:nvSpPr>
          <p:cNvPr id="5" name="duration-conclusion">
            <a:extLst xmlns:a="http://schemas.openxmlformats.org/drawingml/2006/main">
              <a:ext uri="{FF2B5EF4-FFF2-40B4-BE49-F238E27FC236}">
                <a16:creationId xmlns:a16="http://schemas.microsoft.com/office/drawing/2014/main" id="{1B331E5D-2FAC-4388-96B2-36AF1ABB4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Situation 6 closes in 121 months. That is 119 months earlier than the standard loan.</a:t>
            </a:r>
          </a:p>
        </p:txBody>
      </p:sp>
    </p:spTree>
    <p:extLst>
      <p:ext uri="{BB962C8B-B14F-4D97-AF65-F5344CB8AC3E}">
        <p14:creationId xmlns:p14="http://schemas.microsoft.com/office/powerpoint/2010/main" val="142215902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DCB3B79-D62A-4FE0-9AFD-2136D1560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EMI Comparison: interest</a:t>
            </a:r>
          </a:p>
        </p:txBody>
      </p:sp>
      <p:sp>
        <p:nvSpPr>
          <p:cNvPr id="2" name="slide-subtitle">
            <a:extLst xmlns:a="http://schemas.openxmlformats.org/drawingml/2006/main">
              <a:ext uri="{FF2B5EF4-FFF2-40B4-BE49-F238E27FC236}">
                <a16:creationId xmlns:a16="http://schemas.microsoft.com/office/drawing/2014/main" id="{162F5E56-DDA2-4BA0-A692-656B9A8E5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Interest cost in ₹ lakh. Exact rupee amounts appear on the situation slides.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B1AEE811-FFB1-476C-B2C1-71D6CB42D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3429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graphicFrame>
        <p:nvGraphicFramePr>
          <p:cNvPr id="4" name="Chart">
            <a:extLst xmlns:a="http://schemas.openxmlformats.org/drawingml/2006/main">
              <a:ext uri="{FF2B5EF4-FFF2-40B4-BE49-F238E27FC236}">
                <a16:creationId xmlns:a16="http://schemas.microsoft.com/office/drawing/2014/main" id="{4320E233-88EC-44B0-B128-31F5170F292F}"/>
              </a:ext>
            </a:extLst>
          </p:cNvPr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972800" cy="3714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4f4f1b3e44645e4"/>
          </a:graphicData>
        </a:graphic>
      </p:graphicFrame>
      <p:sp>
        <p:nvSpPr>
          <p:cNvPr id="5" name="interest-conclusion">
            <a:extLst xmlns:a="http://schemas.openxmlformats.org/drawingml/2006/main">
              <a:ext uri="{FF2B5EF4-FFF2-40B4-BE49-F238E27FC236}">
                <a16:creationId xmlns:a16="http://schemas.microsoft.com/office/drawing/2014/main" id="{3A5996E0-EE65-4E31-9B0C-AE4768EA2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Situation 6 saves ₹25,57,072.71 interest versus standard EMI.</a:t>
            </a:r>
          </a:p>
        </p:txBody>
      </p:sp>
    </p:spTree>
    <p:extLst>
      <p:ext uri="{BB962C8B-B14F-4D97-AF65-F5344CB8AC3E}">
        <p14:creationId xmlns:p14="http://schemas.microsoft.com/office/powerpoint/2010/main" val="10945233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75440EB-59DF-4502-B4FE-C70EE89B7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EMI Comparison: outstanding loan</a:t>
            </a:r>
          </a:p>
        </p:txBody>
      </p:sp>
      <p:sp>
        <p:nvSpPr>
          <p:cNvPr id="2" name="slide-subtitle">
            <a:extLst xmlns:a="http://schemas.openxmlformats.org/drawingml/2006/main">
              <a:ext uri="{FF2B5EF4-FFF2-40B4-BE49-F238E27FC236}">
                <a16:creationId xmlns:a16="http://schemas.microsoft.com/office/drawing/2014/main" id="{6D0C8E56-C2A7-4FB9-83D8-240DF33DC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Year-end balances show how quickly each repayment policy reduces principal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EF3AACFA-A844-4B86-A0CC-D7121638E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3429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graphicFrame>
        <p:nvGraphicFramePr>
          <p:cNvPr id="4" name="Chart">
            <a:extLst xmlns:a="http://schemas.openxmlformats.org/drawingml/2006/main">
              <a:ext uri="{FF2B5EF4-FFF2-40B4-BE49-F238E27FC236}">
                <a16:creationId xmlns:a16="http://schemas.microsoft.com/office/drawing/2014/main" id="{662BB3A2-41B3-42BB-B05C-FC734C18F651}"/>
              </a:ext>
            </a:extLst>
          </p:cNvPr>
          <p:cNvGraphicFramePr/>
          <p:nvPr/>
        </p:nvGraphicFramePr>
        <p:xfrm>
          <a:off xmlns:a="http://schemas.openxmlformats.org/drawingml/2006/main" x="609600" y="1752600"/>
          <a:ext xmlns:a="http://schemas.openxmlformats.org/drawingml/2006/main" cx="10972800" cy="38576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25d6ff6f94e4930"/>
          </a:graphicData>
        </a:graphic>
      </p:graphicFrame>
      <p:sp>
        <p:nvSpPr>
          <p:cNvPr id="5" name="balance-note">
            <a:extLst xmlns:a="http://schemas.openxmlformats.org/drawingml/2006/main">
              <a:ext uri="{FF2B5EF4-FFF2-40B4-BE49-F238E27FC236}">
                <a16:creationId xmlns:a16="http://schemas.microsoft.com/office/drawing/2014/main" id="{31F62613-38BB-4AF5-BC9E-DD9906E0B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The prepayment case shows larger principal reductions in Years 4 and 5.</a:t>
            </a:r>
          </a:p>
        </p:txBody>
      </p:sp>
    </p:spTree>
    <p:extLst>
      <p:ext uri="{BB962C8B-B14F-4D97-AF65-F5344CB8AC3E}">
        <p14:creationId xmlns:p14="http://schemas.microsoft.com/office/powerpoint/2010/main" val="200146042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E976157-AEFE-4F2C-83AF-401160803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Annual EMI increases</a:t>
            </a:r>
          </a:p>
        </p:txBody>
      </p:sp>
      <p:sp>
        <p:nvSpPr>
          <p:cNvPr id="2" name="slide-subtitle">
            <a:extLst xmlns:a="http://schemas.openxmlformats.org/drawingml/2006/main">
              <a:ext uri="{FF2B5EF4-FFF2-40B4-BE49-F238E27FC236}">
                <a16:creationId xmlns:a16="http://schemas.microsoft.com/office/drawing/2014/main" id="{F7421648-9BA6-4034-930B-105F4DD15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A shorter loan needs a rising monthly payment budget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5AF9E2F8-3624-4D06-A48D-6C5370B85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3429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BA0F04-A2BA-496A-AC9C-52E4A49C5B88}"/>
              </a:ext>
            </a:extLst>
          </p:cNvPr>
          <p:cNvGraphicFramePr/>
          <p:nvPr/>
        </p:nvGraphicFramePr>
        <p:xfrm>
          <a:off xmlns:a="http://schemas.openxmlformats.org/drawingml/2006/main" x="609600" y="1924050"/>
          <a:ext xmlns:a="http://schemas.openxmlformats.org/drawingml/2006/main" cx="7000875" cy="3286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28750"/>
                <a:gridCol w="2714625"/>
                <a:gridCol w="2857500"/>
              </a:tblGrid>
              <a:tr h="547688"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Loan year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T w="0">
                      <a:solidFill>
                        <a:srgbClr val="FFFFFF"/>
                      </a:solidFill>
                      <a:prstDash val="solid"/>
                    </a:lnT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C73335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Monthly EMI (₹)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T w="0">
                      <a:solidFill>
                        <a:srgbClr val="FFFFFF"/>
                      </a:solidFill>
                      <a:prstDash val="solid"/>
                    </a:lnT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C73335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 EMIs / year (₹)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T w="0">
                      <a:solidFill>
                        <a:srgbClr val="FFFFFF"/>
                      </a:solidFill>
                      <a:prstDash val="solid"/>
                    </a:lnT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C73335"/>
                    </a:solidFill>
                  </a:tcPr>
                </a:tc>
              </a:tr>
              <a:tr h="547688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₹43,000.00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₹5,59,000.00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47688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₹45,150.00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₹5,86,950.00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₹47,407.50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₹6,16,297.50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47688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₹49,777.88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₹6,47,112.38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₹52,266.77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87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₹6,79,467.99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</a:tbl>
          </a:graphicData>
        </a:graphic>
      </p:graphicFrame>
      <p:sp>
        <p:nvSpPr>
          <p:cNvPr id="5" name="budget-title">
            <a:extLst xmlns:a="http://schemas.openxmlformats.org/drawingml/2006/main">
              <a:ext uri="{FF2B5EF4-FFF2-40B4-BE49-F238E27FC236}">
                <a16:creationId xmlns:a16="http://schemas.microsoft.com/office/drawing/2014/main" id="{F112449A-9C2C-4DF4-AE22-4DE407F37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47875"/>
            <a:ext cx="3486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Year 5 EMI</a:t>
            </a:r>
          </a:p>
        </p:txBody>
      </p:sp>
      <p:sp>
        <p:nvSpPr>
          <p:cNvPr id="6" name="budget-value">
            <a:extLst xmlns:a="http://schemas.openxmlformats.org/drawingml/2006/main">
              <a:ext uri="{FF2B5EF4-FFF2-40B4-BE49-F238E27FC236}">
                <a16:creationId xmlns:a16="http://schemas.microsoft.com/office/drawing/2014/main" id="{CA979D8C-27DC-4166-A3AB-139BAB341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714625"/>
            <a:ext cx="3486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₹52,266.77</a:t>
            </a:r>
          </a:p>
        </p:txBody>
      </p:sp>
      <p:sp>
        <p:nvSpPr>
          <p:cNvPr id="7" name="budget-note">
            <a:extLst xmlns:a="http://schemas.openxmlformats.org/drawingml/2006/main">
              <a:ext uri="{FF2B5EF4-FFF2-40B4-BE49-F238E27FC236}">
                <a16:creationId xmlns:a16="http://schemas.microsoft.com/office/drawing/2014/main" id="{EF3DE998-387E-4431-8CED-CE04546F5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609975"/>
            <a:ext cx="3486150" cy="1685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₹9,266.77 above Year 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Situation 6 also requires ₹2 lakh in Years 4 and 5.</a:t>
            </a:r>
          </a:p>
        </p:txBody>
      </p:sp>
      <p:sp>
        <p:nvSpPr>
          <p:cNvPr id="8" name="budget-footnote">
            <a:extLst xmlns:a="http://schemas.openxmlformats.org/drawingml/2006/main">
              <a:ext uri="{FF2B5EF4-FFF2-40B4-BE49-F238E27FC236}">
                <a16:creationId xmlns:a16="http://schemas.microsoft.com/office/drawing/2014/main" id="{EEAC027D-A55E-40A3-AF01-791D53A77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67400"/>
            <a:ext cx="109728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Payments use full precision before rounding. The final repayment year may be partial.</a:t>
            </a:r>
          </a:p>
        </p:txBody>
      </p:sp>
    </p:spTree>
    <p:extLst>
      <p:ext uri="{BB962C8B-B14F-4D97-AF65-F5344CB8AC3E}">
        <p14:creationId xmlns:p14="http://schemas.microsoft.com/office/powerpoint/2010/main" val="116486166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86C7268-2F49-417E-9E53-49993309D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EMI Comparison: summary</a:t>
            </a:r>
          </a:p>
        </p:txBody>
      </p:sp>
      <p:sp>
        <p:nvSpPr>
          <p:cNvPr id="2" name="slide-subtitle">
            <a:extLst xmlns:a="http://schemas.openxmlformats.org/drawingml/2006/main">
              <a:ext uri="{FF2B5EF4-FFF2-40B4-BE49-F238E27FC236}">
                <a16:creationId xmlns:a16="http://schemas.microsoft.com/office/drawing/2014/main" id="{1FEA0125-21E8-4B0E-AD8A-398F3AC15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₹50 lakh principal in every case. Amounts below are in ₹ lakh.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603739A1-CCE3-43F0-BDBB-7C2B9D9C9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3429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04F985-75C7-457A-91C8-B69853469524}"/>
              </a:ext>
            </a:extLst>
          </p:cNvPr>
          <p:cNvGraphicFramePr/>
          <p:nvPr/>
        </p:nvGraphicFramePr>
        <p:xfrm>
          <a:off xmlns:a="http://schemas.openxmlformats.org/drawingml/2006/main" x="609600" y="1905000"/>
          <a:ext xmlns:a="http://schemas.openxmlformats.org/drawingml/2006/main" cx="10972800" cy="3667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00300"/>
                <a:gridCol w="2781300"/>
                <a:gridCol w="1714500"/>
                <a:gridCol w="1952625"/>
                <a:gridCol w="2124075"/>
              </a:tblGrid>
              <a:tr h="523875">
                <a:tc>
                  <a:txBody>
                    <a:bodyPr lIns="95250" tIns="95250" rIns="95250" bIns="9525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Situation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T w="0">
                      <a:solidFill>
                        <a:srgbClr val="FFFFFF"/>
                      </a:solidFill>
                      <a:prstDash val="solid"/>
                    </a:lnT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C73335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Loan closes in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T w="0">
                      <a:solidFill>
                        <a:srgbClr val="FFFFFF"/>
                      </a:solidFill>
                      <a:prstDash val="solid"/>
                    </a:lnT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C73335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Interest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T w="0">
                      <a:solidFill>
                        <a:srgbClr val="FFFFFF"/>
                      </a:solidFill>
                      <a:prstDash val="solid"/>
                    </a:lnT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C73335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Repayment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T w="0">
                      <a:solidFill>
                        <a:srgbClr val="FFFFFF"/>
                      </a:solidFill>
                      <a:prstDash val="solid"/>
                    </a:lnT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C73335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Interest saved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T w="0">
                      <a:solidFill>
                        <a:srgbClr val="FFFFFF"/>
                      </a:solidFill>
                      <a:prstDash val="solid"/>
                    </a:lnT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C73335"/>
                    </a:solidFill>
                  </a:tcPr>
                </a:tc>
              </a:tr>
              <a:tr h="523875"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 Standard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 years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50.37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100.37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23875"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 ₹43,000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 years 9 months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46.59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96.59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3.78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 Extra EMI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16 years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38.64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88.64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11.74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23875"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 5% annual rise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11 years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28.06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78.06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22.31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 Bank transfer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 years 10 months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27.29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77.29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23.09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23875"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 Prepayments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FFF"/>
                      </a:solidFill>
                      <a:prstDash val="solid"/>
                    </a:lnL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 years 1 month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24.80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74.80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725" b="0">
                          <a:solidFill>
                            <a:srgbClr val="242424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25.57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FFF"/>
                      </a:solidFill>
                      <a:prstDash val="solid"/>
                    </a:lnR>
                    <a:lnB w="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ummary-note">
            <a:extLst xmlns:a="http://schemas.openxmlformats.org/drawingml/2006/main">
              <a:ext uri="{FF2B5EF4-FFF2-40B4-BE49-F238E27FC236}">
                <a16:creationId xmlns:a16="http://schemas.microsoft.com/office/drawing/2014/main" id="{48A62EF8-FD18-4E5B-A256-3DA4317AD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95975"/>
            <a:ext cx="109728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Interest saved compares each case with Situation 1. Transfer and prepayment fees are excluded.</a:t>
            </a:r>
          </a:p>
        </p:txBody>
      </p:sp>
    </p:spTree>
    <p:extLst>
      <p:ext uri="{BB962C8B-B14F-4D97-AF65-F5344CB8AC3E}">
        <p14:creationId xmlns:p14="http://schemas.microsoft.com/office/powerpoint/2010/main" val="203113179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0690B39-EA51-48B2-889B-3ED770525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EMI Comparison: conclusion</a:t>
            </a:r>
          </a:p>
        </p:txBody>
      </p:sp>
      <p:sp>
        <p:nvSpPr>
          <p:cNvPr id="2" name="slide-subtitle">
            <a:extLst xmlns:a="http://schemas.openxmlformats.org/drawingml/2006/main">
              <a:ext uri="{FF2B5EF4-FFF2-40B4-BE49-F238E27FC236}">
                <a16:creationId xmlns:a16="http://schemas.microsoft.com/office/drawing/2014/main" id="{01EB55F0-CA34-4FBF-9277-79A7E9C71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972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Situation 6 combines annual increases, bank transfer and two prepayments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885174AE-9389-4B7C-BE12-718058421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3429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4" name="conclusion-tenure">
            <a:extLst xmlns:a="http://schemas.openxmlformats.org/drawingml/2006/main">
              <a:ext uri="{FF2B5EF4-FFF2-40B4-BE49-F238E27FC236}">
                <a16:creationId xmlns:a16="http://schemas.microsoft.com/office/drawing/2014/main" id="{12EF15DE-D28C-4DD5-95E8-AD268CD1F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C73335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C73335"/>
                </a:solidFill>
                <a:latin typeface="DejaVu Sans"/>
                <a:ea typeface="DejaVu Sans"/>
                <a:cs typeface="DejaVu Sans"/>
              </a:rPr>
              <a:t>9 years 11 months sooner</a:t>
            </a:r>
          </a:p>
        </p:txBody>
      </p:sp>
      <p:sp>
        <p:nvSpPr>
          <p:cNvPr id="5" name="conclusion-tenure-context">
            <a:extLst xmlns:a="http://schemas.openxmlformats.org/drawingml/2006/main">
              <a:ext uri="{FF2B5EF4-FFF2-40B4-BE49-F238E27FC236}">
                <a16:creationId xmlns:a16="http://schemas.microsoft.com/office/drawing/2014/main" id="{09F3D64A-7B31-4B8F-B0DD-D104C4E5E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109728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Compared with the standard 20-year loan</a:t>
            </a:r>
          </a:p>
        </p:txBody>
      </p:sp>
      <p:sp>
        <p:nvSpPr>
          <p:cNvPr id="6" name="conclusion-interest">
            <a:extLst xmlns:a="http://schemas.openxmlformats.org/drawingml/2006/main">
              <a:ext uri="{FF2B5EF4-FFF2-40B4-BE49-F238E27FC236}">
                <a16:creationId xmlns:a16="http://schemas.microsoft.com/office/drawing/2014/main" id="{A5510846-34D2-4652-95D5-388D3482C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29075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BE8E1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BE8E12"/>
                </a:solidFill>
                <a:latin typeface="DejaVu Sans"/>
                <a:ea typeface="DejaVu Sans"/>
                <a:cs typeface="DejaVu Sans"/>
              </a:defRPr>
            </a:pPr>
            <a:r>
              <a:rPr sz="3975" b="1">
                <a:solidFill>
                  <a:srgbClr val="BE8E12"/>
                </a:solidFill>
                <a:latin typeface="DejaVu Sans"/>
                <a:ea typeface="DejaVu Sans"/>
                <a:cs typeface="DejaVu Sans"/>
              </a:rPr>
              <a:t>₹25,57,072.71</a:t>
            </a:r>
          </a:p>
        </p:txBody>
      </p:sp>
      <p:sp>
        <p:nvSpPr>
          <p:cNvPr id="7" name="conclusion-interest-context">
            <a:extLst xmlns:a="http://schemas.openxmlformats.org/drawingml/2006/main">
              <a:ext uri="{FF2B5EF4-FFF2-40B4-BE49-F238E27FC236}">
                <a16:creationId xmlns:a16="http://schemas.microsoft.com/office/drawing/2014/main" id="{05F366E3-718D-4998-A65C-4D083A895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10972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626262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26262"/>
                </a:solidFill>
                <a:latin typeface="DejaVu Sans"/>
                <a:ea typeface="DejaVu Sans"/>
                <a:cs typeface="DejaVu Sans"/>
              </a:rPr>
              <a:t>Less interest paid versus standard EMI</a:t>
            </a:r>
          </a:p>
        </p:txBody>
      </p:sp>
      <p:sp>
        <p:nvSpPr>
          <p:cNvPr id="8" name="conclusion-basis">
            <a:extLst xmlns:a="http://schemas.openxmlformats.org/drawingml/2006/main">
              <a:ext uri="{FF2B5EF4-FFF2-40B4-BE49-F238E27FC236}">
                <a16:creationId xmlns:a16="http://schemas.microsoft.com/office/drawing/2014/main" id="{841925F3-A0B0-4455-9766-2BC180640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109728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242424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2424"/>
                </a:solidFill>
                <a:latin typeface="DejaVu Sans"/>
                <a:ea typeface="DejaVu Sans"/>
                <a:cs typeface="DejaVu Sans"/>
              </a:rPr>
              <a:t>These results assume the stated EMI increases and extra payments continue. Fees are excluded.</a:t>
            </a:r>
          </a:p>
        </p:txBody>
      </p:sp>
    </p:spTree>
    <p:extLst>
      <p:ext uri="{BB962C8B-B14F-4D97-AF65-F5344CB8AC3E}">
        <p14:creationId xmlns:p14="http://schemas.microsoft.com/office/powerpoint/2010/main" val="14708989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2026-10-13T06:16:16.5830000Z</dcterms:created>
  <dcterms:modified xsi:type="dcterms:W3CDTF">2026-10-13T06:16:16.5830000Z</dcterms:modified>
</coreProperties>
</file>